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545" r:id="rId2"/>
    <p:sldId id="525" r:id="rId3"/>
    <p:sldId id="526" r:id="rId4"/>
    <p:sldId id="534" r:id="rId5"/>
    <p:sldId id="535" r:id="rId6"/>
    <p:sldId id="533" r:id="rId7"/>
    <p:sldId id="536" r:id="rId8"/>
    <p:sldId id="537" r:id="rId9"/>
    <p:sldId id="541" r:id="rId10"/>
    <p:sldId id="538" r:id="rId11"/>
    <p:sldId id="539" r:id="rId12"/>
    <p:sldId id="551" r:id="rId13"/>
    <p:sldId id="553" r:id="rId14"/>
    <p:sldId id="554" r:id="rId15"/>
  </p:sldIdLst>
  <p:sldSz cx="10080625" cy="7559675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C721E"/>
    <a:srgbClr val="FFFF66"/>
    <a:srgbClr val="FFFFCC"/>
    <a:srgbClr val="77BA5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7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3;&#1086;&#1085;&#1095;&#1072;&#1088;&#1091;&#1082;\&#1045;&#1085;&#1077;&#1088;&#1075;&#1086;&#1084;&#1086;&#1085;&#1110;&#1090;&#1086;&#1088;&#1080;&#1085;&#1075;\&#1041;&#1040;&#1047;&#1054;&#1042;&#1030;%20&#1056;&#1030;&#1042;&#1053;&#1030;\&#1054;&#1057;&#1042;&#1030;&#1058;&#1040;%20-%20&#1041;&#1040;&#1047;&#1054;&#1042;&#1030;%20&#1056;&#1030;&#1042;&#1053;&#1030;\&#1044;&#1053;&#1047;%20-%20&#1041;&#1040;&#1047;&#1054;&#1042;&#1030;%20&#1056;&#1030;&#1042;&#1053;&#1030;\&#1044;&#1053;&#1047;%20&#8470;%2063%20-%20&#1041;&#1040;&#1047;&#1054;&#1042;&#1030;%20&#1056;&#1030;&#1042;&#1053;&#1030;\&#1046;&#1044;&#1053;&#1047;%2063%20&#1041;&#1040;&#1047;&#1054;&#1042;&#1040;%20&#1051;&#1030;&#1053;&#1030;&#1071;%20(2017-2019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&#1043;&#1086;&#1085;&#1095;&#1072;&#1088;&#1091;&#1082;\&#1045;&#1085;&#1077;&#1088;&#1075;&#1086;&#1084;&#1086;&#1085;&#1110;&#1090;&#1086;&#1088;&#1080;&#1085;&#1075;\&#1041;&#1040;&#1047;&#1054;&#1042;&#1030;%20&#1056;&#1030;&#1042;&#1053;&#1030;\&#1054;&#1057;&#1042;&#1030;&#1058;&#1040;%20-%20&#1041;&#1040;&#1047;&#1054;&#1042;&#1030;%20&#1056;&#1030;&#1042;&#1053;&#1030;\&#1044;&#1053;&#1047;%20-%20&#1041;&#1040;&#1047;&#1054;&#1042;&#1030;%20&#1056;&#1030;&#1042;&#1053;&#1030;\&#1044;&#1053;&#1047;%20&#8470;%2063%20-%20&#1041;&#1040;&#1047;&#1054;&#1042;&#1030;%20&#1056;&#1030;&#1042;&#1053;&#1030;\&#1046;&#1044;&#1053;&#1047;%2063%20&#1041;&#1040;&#1047;&#1054;&#1042;&#1040;%20&#1051;&#1030;&#1053;&#1030;&#1071;%20(2017-202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D:\&#1043;&#1086;&#1085;&#1095;&#1072;&#1088;&#1091;&#1082;\&#1045;&#1085;&#1077;&#1088;&#1075;&#1086;&#1084;&#1086;&#1085;&#1110;&#1090;&#1086;&#1088;&#1080;&#1085;&#1075;\&#1041;&#1040;&#1047;&#1054;&#1042;&#1030;%20&#1056;&#1030;&#1042;&#1053;&#1030;\&#1054;&#1057;&#1042;&#1030;&#1058;&#1040;%20-%20&#1041;&#1040;&#1047;&#1054;&#1042;&#1030;%20&#1056;&#1030;&#1042;&#1053;&#1030;\&#1044;&#1053;&#1047;%20-%20&#1041;&#1040;&#1047;&#1054;&#1042;&#1030;%20&#1056;&#1030;&#1042;&#1053;&#1030;\&#1044;&#1053;&#1047;%20&#8470;%2063%20-%20&#1041;&#1040;&#1047;&#1054;&#1042;&#1030;%20&#1056;&#1030;&#1042;&#1053;&#1030;\&#1046;&#1044;&#1053;&#1047;%2063%20&#1041;&#1040;&#1047;&#1054;&#1042;&#1040;%20&#1051;&#1030;&#1053;&#1030;&#1071;%20(2017-202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 err="1"/>
              <a:t>Добове</a:t>
            </a:r>
            <a:r>
              <a:rPr lang="ru-RU" sz="1600" baseline="0" dirty="0"/>
              <a:t> </a:t>
            </a:r>
            <a:r>
              <a:rPr lang="ru-RU" sz="1600" baseline="0" dirty="0" err="1"/>
              <a:t>споживаня</a:t>
            </a:r>
            <a:r>
              <a:rPr lang="ru-RU" sz="1600" baseline="0" dirty="0"/>
              <a:t> тепла в ЖДНЗ № 63, ГДж/</a:t>
            </a:r>
            <a:r>
              <a:rPr lang="ru-RU" sz="1600" baseline="0" dirty="0" err="1"/>
              <a:t>добу</a:t>
            </a:r>
            <a:endParaRPr lang="ru-RU" sz="16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0450432049629316E-2"/>
          <c:y val="8.2688847420084047E-2"/>
          <c:w val="0.93461140634122974"/>
          <c:h val="0.81936230327956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'2018-2019'!$L$2</c:f>
              <c:strCache>
                <c:ptCount val="1"/>
                <c:pt idx="0">
                  <c:v>Робочі
2018-2019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ln w="12700">
                <a:solidFill>
                  <a:schemeClr val="tx1"/>
                </a:solidFill>
              </a:ln>
            </c:spPr>
          </c:marker>
          <c:trendline>
            <c:spPr>
              <a:ln w="25400">
                <a:solidFill>
                  <a:srgbClr val="0000FF"/>
                </a:solidFill>
              </a:ln>
            </c:spPr>
            <c:trendlineType val="linear"/>
            <c:dispRSqr val="0"/>
            <c:dispEq val="0"/>
          </c:trendline>
          <c:xVal>
            <c:numRef>
              <c:f>'2018-2019'!$C$3:$C$111</c:f>
              <c:numCache>
                <c:formatCode>0.0</c:formatCode>
                <c:ptCount val="109"/>
                <c:pt idx="0">
                  <c:v>9.4</c:v>
                </c:pt>
                <c:pt idx="1">
                  <c:v>11.4</c:v>
                </c:pt>
                <c:pt idx="2">
                  <c:v>13</c:v>
                </c:pt>
                <c:pt idx="3">
                  <c:v>12.7</c:v>
                </c:pt>
                <c:pt idx="4">
                  <c:v>12.1</c:v>
                </c:pt>
                <c:pt idx="5">
                  <c:v>10.199999999999999</c:v>
                </c:pt>
                <c:pt idx="6">
                  <c:v>9.1</c:v>
                </c:pt>
                <c:pt idx="7">
                  <c:v>8.4</c:v>
                </c:pt>
                <c:pt idx="8">
                  <c:v>5.9</c:v>
                </c:pt>
                <c:pt idx="9">
                  <c:v>6.3</c:v>
                </c:pt>
                <c:pt idx="10">
                  <c:v>4.7</c:v>
                </c:pt>
                <c:pt idx="11">
                  <c:v>6.1</c:v>
                </c:pt>
                <c:pt idx="12">
                  <c:v>9.1999999999999993</c:v>
                </c:pt>
                <c:pt idx="13">
                  <c:v>11.6</c:v>
                </c:pt>
                <c:pt idx="14">
                  <c:v>11.4</c:v>
                </c:pt>
                <c:pt idx="15">
                  <c:v>11.2</c:v>
                </c:pt>
                <c:pt idx="16">
                  <c:v>12.6</c:v>
                </c:pt>
                <c:pt idx="17">
                  <c:v>10.5</c:v>
                </c:pt>
                <c:pt idx="18">
                  <c:v>8.9</c:v>
                </c:pt>
                <c:pt idx="19">
                  <c:v>8.6</c:v>
                </c:pt>
                <c:pt idx="20">
                  <c:v>9.3000000000000007</c:v>
                </c:pt>
                <c:pt idx="21">
                  <c:v>9.1</c:v>
                </c:pt>
                <c:pt idx="22">
                  <c:v>7.1</c:v>
                </c:pt>
                <c:pt idx="23">
                  <c:v>5.6</c:v>
                </c:pt>
                <c:pt idx="24">
                  <c:v>4.5</c:v>
                </c:pt>
                <c:pt idx="25">
                  <c:v>5</c:v>
                </c:pt>
                <c:pt idx="26">
                  <c:v>4</c:v>
                </c:pt>
                <c:pt idx="27">
                  <c:v>2.1</c:v>
                </c:pt>
                <c:pt idx="28">
                  <c:v>1.9</c:v>
                </c:pt>
                <c:pt idx="29">
                  <c:v>0.5</c:v>
                </c:pt>
                <c:pt idx="30">
                  <c:v>1.1000000000000001</c:v>
                </c:pt>
                <c:pt idx="31">
                  <c:v>3.8</c:v>
                </c:pt>
                <c:pt idx="32">
                  <c:v>-0.4</c:v>
                </c:pt>
                <c:pt idx="33">
                  <c:v>-2.2000000000000002</c:v>
                </c:pt>
                <c:pt idx="34">
                  <c:v>-2</c:v>
                </c:pt>
                <c:pt idx="35">
                  <c:v>-1.2</c:v>
                </c:pt>
                <c:pt idx="36">
                  <c:v>-2.2999999999999998</c:v>
                </c:pt>
                <c:pt idx="37">
                  <c:v>-2.7</c:v>
                </c:pt>
                <c:pt idx="38">
                  <c:v>-3.1</c:v>
                </c:pt>
                <c:pt idx="39">
                  <c:v>-4.9000000000000004</c:v>
                </c:pt>
                <c:pt idx="40">
                  <c:v>-5</c:v>
                </c:pt>
                <c:pt idx="41">
                  <c:v>-1.9</c:v>
                </c:pt>
                <c:pt idx="42">
                  <c:v>0.4</c:v>
                </c:pt>
                <c:pt idx="43">
                  <c:v>-3.5</c:v>
                </c:pt>
                <c:pt idx="44">
                  <c:v>-4.4000000000000004</c:v>
                </c:pt>
                <c:pt idx="45">
                  <c:v>-7.3</c:v>
                </c:pt>
                <c:pt idx="46">
                  <c:v>-10.5</c:v>
                </c:pt>
                <c:pt idx="47">
                  <c:v>-7.6</c:v>
                </c:pt>
                <c:pt idx="48">
                  <c:v>-6.3</c:v>
                </c:pt>
                <c:pt idx="49">
                  <c:v>-4.4000000000000004</c:v>
                </c:pt>
                <c:pt idx="50">
                  <c:v>1.1000000000000001</c:v>
                </c:pt>
                <c:pt idx="51">
                  <c:v>1.5</c:v>
                </c:pt>
                <c:pt idx="52">
                  <c:v>-0.7</c:v>
                </c:pt>
                <c:pt idx="53">
                  <c:v>-4.0999999999999996</c:v>
                </c:pt>
                <c:pt idx="54">
                  <c:v>-1.2</c:v>
                </c:pt>
                <c:pt idx="55">
                  <c:v>1.7</c:v>
                </c:pt>
                <c:pt idx="56">
                  <c:v>1.4</c:v>
                </c:pt>
                <c:pt idx="57">
                  <c:v>1.9</c:v>
                </c:pt>
                <c:pt idx="58">
                  <c:v>0.4</c:v>
                </c:pt>
                <c:pt idx="59">
                  <c:v>-0.1</c:v>
                </c:pt>
                <c:pt idx="60">
                  <c:v>-0.9</c:v>
                </c:pt>
                <c:pt idx="61">
                  <c:v>-1.8</c:v>
                </c:pt>
                <c:pt idx="62">
                  <c:v>-3.4</c:v>
                </c:pt>
                <c:pt idx="63">
                  <c:v>-4.9000000000000004</c:v>
                </c:pt>
                <c:pt idx="64">
                  <c:v>-5.4</c:v>
                </c:pt>
                <c:pt idx="65">
                  <c:v>-7.1</c:v>
                </c:pt>
                <c:pt idx="66">
                  <c:v>-6.3</c:v>
                </c:pt>
                <c:pt idx="67">
                  <c:v>-3.3</c:v>
                </c:pt>
                <c:pt idx="68">
                  <c:v>-0.9</c:v>
                </c:pt>
                <c:pt idx="69">
                  <c:v>1.6</c:v>
                </c:pt>
                <c:pt idx="70">
                  <c:v>-0.1</c:v>
                </c:pt>
                <c:pt idx="71">
                  <c:v>-2.9</c:v>
                </c:pt>
                <c:pt idx="72">
                  <c:v>-0.9</c:v>
                </c:pt>
                <c:pt idx="73">
                  <c:v>1.4</c:v>
                </c:pt>
                <c:pt idx="74">
                  <c:v>2.6</c:v>
                </c:pt>
                <c:pt idx="75">
                  <c:v>1.1000000000000001</c:v>
                </c:pt>
                <c:pt idx="76">
                  <c:v>0.2</c:v>
                </c:pt>
                <c:pt idx="77">
                  <c:v>0.1</c:v>
                </c:pt>
                <c:pt idx="78">
                  <c:v>0.8</c:v>
                </c:pt>
                <c:pt idx="79">
                  <c:v>1</c:v>
                </c:pt>
                <c:pt idx="80">
                  <c:v>-1.6</c:v>
                </c:pt>
                <c:pt idx="81">
                  <c:v>-3</c:v>
                </c:pt>
                <c:pt idx="82">
                  <c:v>-4.3</c:v>
                </c:pt>
                <c:pt idx="83">
                  <c:v>-4.0999999999999996</c:v>
                </c:pt>
                <c:pt idx="84">
                  <c:v>-6.4</c:v>
                </c:pt>
                <c:pt idx="85">
                  <c:v>-7.7</c:v>
                </c:pt>
              </c:numCache>
            </c:numRef>
          </c:xVal>
          <c:yVal>
            <c:numRef>
              <c:f>'2018-2019'!$L$3:$L$111</c:f>
              <c:numCache>
                <c:formatCode>General</c:formatCode>
                <c:ptCount val="109"/>
                <c:pt idx="8" formatCode="0.000">
                  <c:v>1.1225087999999999</c:v>
                </c:pt>
                <c:pt idx="9" formatCode="0.000">
                  <c:v>1.5810336</c:v>
                </c:pt>
                <c:pt idx="10" formatCode="0.000">
                  <c:v>1.8571679999999999</c:v>
                </c:pt>
                <c:pt idx="11" formatCode="0.000">
                  <c:v>1.8935424000000001</c:v>
                </c:pt>
                <c:pt idx="14" formatCode="0.000">
                  <c:v>1.6994880000000001</c:v>
                </c:pt>
                <c:pt idx="15" formatCode="0.000">
                  <c:v>1.6079903999999998</c:v>
                </c:pt>
                <c:pt idx="16" formatCode="0.000">
                  <c:v>1.5323903999999999</c:v>
                </c:pt>
                <c:pt idx="17" formatCode="0.000">
                  <c:v>1.5771456000000001</c:v>
                </c:pt>
                <c:pt idx="18" formatCode="0.000">
                  <c:v>1.5766271999999999</c:v>
                </c:pt>
                <c:pt idx="21" formatCode="0.000">
                  <c:v>1.5628895999999999</c:v>
                </c:pt>
                <c:pt idx="22" formatCode="0.000">
                  <c:v>1.6967232000000001</c:v>
                </c:pt>
                <c:pt idx="23" formatCode="0.000">
                  <c:v>1.8562175999999999</c:v>
                </c:pt>
                <c:pt idx="24" formatCode="0.000">
                  <c:v>1.9680192000000001</c:v>
                </c:pt>
                <c:pt idx="25" formatCode="0.000">
                  <c:v>1.8840384000000001</c:v>
                </c:pt>
                <c:pt idx="28" formatCode="0.000">
                  <c:v>2.6587872000000004</c:v>
                </c:pt>
                <c:pt idx="29" formatCode="0.000">
                  <c:v>2.6664767999999999</c:v>
                </c:pt>
                <c:pt idx="30" formatCode="0.000">
                  <c:v>1.6141247999999997</c:v>
                </c:pt>
                <c:pt idx="31" formatCode="0.000">
                  <c:v>1.5304032000000001</c:v>
                </c:pt>
                <c:pt idx="32" formatCode="0.000">
                  <c:v>2.6902368000000001</c:v>
                </c:pt>
                <c:pt idx="35" formatCode="0.000">
                  <c:v>2.8248479999999998</c:v>
                </c:pt>
                <c:pt idx="36" formatCode="0.000">
                  <c:v>3.0211487999999997</c:v>
                </c:pt>
                <c:pt idx="37" formatCode="0.000">
                  <c:v>3.5838719999999995</c:v>
                </c:pt>
                <c:pt idx="38" formatCode="0.000">
                  <c:v>3.7086335999999998</c:v>
                </c:pt>
                <c:pt idx="39" formatCode="0.000">
                  <c:v>3.9447648000000002</c:v>
                </c:pt>
                <c:pt idx="42" formatCode="0.000">
                  <c:v>2.1396096</c:v>
                </c:pt>
                <c:pt idx="43" formatCode="0.000">
                  <c:v>3.6267263999999999</c:v>
                </c:pt>
                <c:pt idx="44" formatCode="0.000">
                  <c:v>2.9870208000000003</c:v>
                </c:pt>
                <c:pt idx="45" formatCode="0.000">
                  <c:v>4.1252544000000002</c:v>
                </c:pt>
                <c:pt idx="46" formatCode="0.000">
                  <c:v>4.0862879999999997</c:v>
                </c:pt>
                <c:pt idx="49" formatCode="0.000">
                  <c:v>3.5709984000000001</c:v>
                </c:pt>
                <c:pt idx="50" formatCode="0.000">
                  <c:v>1.975536</c:v>
                </c:pt>
                <c:pt idx="51" formatCode="0.000">
                  <c:v>2.6289791999999998</c:v>
                </c:pt>
                <c:pt idx="52" formatCode="0.000">
                  <c:v>3.0415392000000003</c:v>
                </c:pt>
                <c:pt idx="53" formatCode="0.000">
                  <c:v>3.3761664000000002</c:v>
                </c:pt>
                <c:pt idx="56" formatCode="0.000">
                  <c:v>2.5905312</c:v>
                </c:pt>
                <c:pt idx="57" formatCode="0.000">
                  <c:v>2.4847775999999997</c:v>
                </c:pt>
                <c:pt idx="58" formatCode="0.000">
                  <c:v>2.4966143999999999</c:v>
                </c:pt>
                <c:pt idx="59" formatCode="0.000">
                  <c:v>2.8181087999999996</c:v>
                </c:pt>
                <c:pt idx="60" formatCode="0.000">
                  <c:v>2.9014848</c:v>
                </c:pt>
                <c:pt idx="63" formatCode="0.000">
                  <c:v>3.8392955999999998</c:v>
                </c:pt>
                <c:pt idx="64" formatCode="0.000">
                  <c:v>3.8058011999999999</c:v>
                </c:pt>
                <c:pt idx="65" formatCode="0.000">
                  <c:v>3.8853504000000001</c:v>
                </c:pt>
                <c:pt idx="66" formatCode="0.000">
                  <c:v>3.9020976000000003</c:v>
                </c:pt>
                <c:pt idx="67" formatCode="0.000">
                  <c:v>3.4289891999999997</c:v>
                </c:pt>
                <c:pt idx="68" formatCode="0.000">
                  <c:v>2.9391335999999999</c:v>
                </c:pt>
                <c:pt idx="72" formatCode="0.000">
                  <c:v>2.7172331999999999</c:v>
                </c:pt>
                <c:pt idx="73" formatCode="0.000">
                  <c:v>1.2141719999999998</c:v>
                </c:pt>
                <c:pt idx="74" formatCode="0.000">
                  <c:v>2.4827724</c:v>
                </c:pt>
                <c:pt idx="75" formatCode="0.000">
                  <c:v>2.7507275999999998</c:v>
                </c:pt>
                <c:pt idx="79" formatCode="0.000">
                  <c:v>2.3194872000000002</c:v>
                </c:pt>
                <c:pt idx="80" formatCode="0.000">
                  <c:v>2.7130464000000001</c:v>
                </c:pt>
                <c:pt idx="81" formatCode="0.000">
                  <c:v>3.5169119999999996</c:v>
                </c:pt>
                <c:pt idx="85" formatCode="0.000">
                  <c:v>4.1616792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63-4FFA-8FC8-269F63094D7D}"/>
            </c:ext>
          </c:extLst>
        </c:ser>
        <c:ser>
          <c:idx val="4"/>
          <c:order val="1"/>
          <c:tx>
            <c:strRef>
              <c:f>'2018-2019'!$M$2</c:f>
              <c:strCache>
                <c:ptCount val="1"/>
                <c:pt idx="0">
                  <c:v>Вихідні
2018-2019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'2018-2019'!$C$3:$C$111</c:f>
              <c:numCache>
                <c:formatCode>0.0</c:formatCode>
                <c:ptCount val="109"/>
                <c:pt idx="0">
                  <c:v>9.4</c:v>
                </c:pt>
                <c:pt idx="1">
                  <c:v>11.4</c:v>
                </c:pt>
                <c:pt idx="2">
                  <c:v>13</c:v>
                </c:pt>
                <c:pt idx="3">
                  <c:v>12.7</c:v>
                </c:pt>
                <c:pt idx="4">
                  <c:v>12.1</c:v>
                </c:pt>
                <c:pt idx="5">
                  <c:v>10.199999999999999</c:v>
                </c:pt>
                <c:pt idx="6">
                  <c:v>9.1</c:v>
                </c:pt>
                <c:pt idx="7">
                  <c:v>8.4</c:v>
                </c:pt>
                <c:pt idx="8">
                  <c:v>5.9</c:v>
                </c:pt>
                <c:pt idx="9">
                  <c:v>6.3</c:v>
                </c:pt>
                <c:pt idx="10">
                  <c:v>4.7</c:v>
                </c:pt>
                <c:pt idx="11">
                  <c:v>6.1</c:v>
                </c:pt>
                <c:pt idx="12">
                  <c:v>9.1999999999999993</c:v>
                </c:pt>
                <c:pt idx="13">
                  <c:v>11.6</c:v>
                </c:pt>
                <c:pt idx="14">
                  <c:v>11.4</c:v>
                </c:pt>
                <c:pt idx="15">
                  <c:v>11.2</c:v>
                </c:pt>
                <c:pt idx="16">
                  <c:v>12.6</c:v>
                </c:pt>
                <c:pt idx="17">
                  <c:v>10.5</c:v>
                </c:pt>
                <c:pt idx="18">
                  <c:v>8.9</c:v>
                </c:pt>
                <c:pt idx="19">
                  <c:v>8.6</c:v>
                </c:pt>
                <c:pt idx="20">
                  <c:v>9.3000000000000007</c:v>
                </c:pt>
                <c:pt idx="21">
                  <c:v>9.1</c:v>
                </c:pt>
                <c:pt idx="22">
                  <c:v>7.1</c:v>
                </c:pt>
                <c:pt idx="23">
                  <c:v>5.6</c:v>
                </c:pt>
                <c:pt idx="24">
                  <c:v>4.5</c:v>
                </c:pt>
                <c:pt idx="25">
                  <c:v>5</c:v>
                </c:pt>
                <c:pt idx="26">
                  <c:v>4</c:v>
                </c:pt>
                <c:pt idx="27">
                  <c:v>2.1</c:v>
                </c:pt>
                <c:pt idx="28">
                  <c:v>1.9</c:v>
                </c:pt>
                <c:pt idx="29">
                  <c:v>0.5</c:v>
                </c:pt>
                <c:pt idx="30">
                  <c:v>1.1000000000000001</c:v>
                </c:pt>
                <c:pt idx="31">
                  <c:v>3.8</c:v>
                </c:pt>
                <c:pt idx="32">
                  <c:v>-0.4</c:v>
                </c:pt>
                <c:pt idx="33">
                  <c:v>-2.2000000000000002</c:v>
                </c:pt>
                <c:pt idx="34">
                  <c:v>-2</c:v>
                </c:pt>
                <c:pt idx="35">
                  <c:v>-1.2</c:v>
                </c:pt>
                <c:pt idx="36">
                  <c:v>-2.2999999999999998</c:v>
                </c:pt>
                <c:pt idx="37">
                  <c:v>-2.7</c:v>
                </c:pt>
                <c:pt idx="38">
                  <c:v>-3.1</c:v>
                </c:pt>
                <c:pt idx="39">
                  <c:v>-4.9000000000000004</c:v>
                </c:pt>
                <c:pt idx="40">
                  <c:v>-5</c:v>
                </c:pt>
                <c:pt idx="41">
                  <c:v>-1.9</c:v>
                </c:pt>
                <c:pt idx="42">
                  <c:v>0.4</c:v>
                </c:pt>
                <c:pt idx="43">
                  <c:v>-3.5</c:v>
                </c:pt>
                <c:pt idx="44">
                  <c:v>-4.4000000000000004</c:v>
                </c:pt>
                <c:pt idx="45">
                  <c:v>-7.3</c:v>
                </c:pt>
                <c:pt idx="46">
                  <c:v>-10.5</c:v>
                </c:pt>
                <c:pt idx="47">
                  <c:v>-7.6</c:v>
                </c:pt>
                <c:pt idx="48">
                  <c:v>-6.3</c:v>
                </c:pt>
                <c:pt idx="49">
                  <c:v>-4.4000000000000004</c:v>
                </c:pt>
                <c:pt idx="50">
                  <c:v>1.1000000000000001</c:v>
                </c:pt>
                <c:pt idx="51">
                  <c:v>1.5</c:v>
                </c:pt>
                <c:pt idx="52">
                  <c:v>-0.7</c:v>
                </c:pt>
                <c:pt idx="53">
                  <c:v>-4.0999999999999996</c:v>
                </c:pt>
                <c:pt idx="54">
                  <c:v>-1.2</c:v>
                </c:pt>
                <c:pt idx="55">
                  <c:v>1.7</c:v>
                </c:pt>
                <c:pt idx="56">
                  <c:v>1.4</c:v>
                </c:pt>
                <c:pt idx="57">
                  <c:v>1.9</c:v>
                </c:pt>
                <c:pt idx="58">
                  <c:v>0.4</c:v>
                </c:pt>
                <c:pt idx="59">
                  <c:v>-0.1</c:v>
                </c:pt>
                <c:pt idx="60">
                  <c:v>-0.9</c:v>
                </c:pt>
                <c:pt idx="61">
                  <c:v>-1.8</c:v>
                </c:pt>
                <c:pt idx="62">
                  <c:v>-3.4</c:v>
                </c:pt>
                <c:pt idx="63">
                  <c:v>-4.9000000000000004</c:v>
                </c:pt>
                <c:pt idx="64">
                  <c:v>-5.4</c:v>
                </c:pt>
                <c:pt idx="65">
                  <c:v>-7.1</c:v>
                </c:pt>
                <c:pt idx="66">
                  <c:v>-6.3</c:v>
                </c:pt>
                <c:pt idx="67">
                  <c:v>-3.3</c:v>
                </c:pt>
                <c:pt idx="68">
                  <c:v>-0.9</c:v>
                </c:pt>
                <c:pt idx="69">
                  <c:v>1.6</c:v>
                </c:pt>
                <c:pt idx="70">
                  <c:v>-0.1</c:v>
                </c:pt>
                <c:pt idx="71">
                  <c:v>-2.9</c:v>
                </c:pt>
                <c:pt idx="72">
                  <c:v>-0.9</c:v>
                </c:pt>
                <c:pt idx="73">
                  <c:v>1.4</c:v>
                </c:pt>
                <c:pt idx="74">
                  <c:v>2.6</c:v>
                </c:pt>
                <c:pt idx="75">
                  <c:v>1.1000000000000001</c:v>
                </c:pt>
                <c:pt idx="76">
                  <c:v>0.2</c:v>
                </c:pt>
                <c:pt idx="77">
                  <c:v>0.1</c:v>
                </c:pt>
                <c:pt idx="78">
                  <c:v>0.8</c:v>
                </c:pt>
                <c:pt idx="79">
                  <c:v>1</c:v>
                </c:pt>
                <c:pt idx="80">
                  <c:v>-1.6</c:v>
                </c:pt>
                <c:pt idx="81">
                  <c:v>-3</c:v>
                </c:pt>
                <c:pt idx="82">
                  <c:v>-4.3</c:v>
                </c:pt>
                <c:pt idx="83">
                  <c:v>-4.0999999999999996</c:v>
                </c:pt>
                <c:pt idx="84">
                  <c:v>-6.4</c:v>
                </c:pt>
                <c:pt idx="85">
                  <c:v>-7.7</c:v>
                </c:pt>
              </c:numCache>
            </c:numRef>
          </c:xVal>
          <c:yVal>
            <c:numRef>
              <c:f>'2018-2019'!$M$3:$M$111</c:f>
              <c:numCache>
                <c:formatCode>General</c:formatCode>
                <c:ptCount val="109"/>
                <c:pt idx="12" formatCode="0.000">
                  <c:v>0.61248960000000008</c:v>
                </c:pt>
                <c:pt idx="13" formatCode="0.000">
                  <c:v>0.58389120000000005</c:v>
                </c:pt>
                <c:pt idx="19" formatCode="0.000">
                  <c:v>0.60125759999999995</c:v>
                </c:pt>
                <c:pt idx="20" formatCode="0.000">
                  <c:v>0.5977152</c:v>
                </c:pt>
                <c:pt idx="26" formatCode="0.000">
                  <c:v>0.92387520000000001</c:v>
                </c:pt>
                <c:pt idx="27" formatCode="0.000">
                  <c:v>1.3424832000000002</c:v>
                </c:pt>
                <c:pt idx="33" formatCode="0.000">
                  <c:v>1.9274976000000001</c:v>
                </c:pt>
                <c:pt idx="34" formatCode="0.000">
                  <c:v>2.071008</c:v>
                </c:pt>
                <c:pt idx="40" formatCode="0.000">
                  <c:v>2.7441503999999997</c:v>
                </c:pt>
                <c:pt idx="41" formatCode="0.000">
                  <c:v>1.6502400000000002</c:v>
                </c:pt>
                <c:pt idx="47" formatCode="0.000">
                  <c:v>3.2668703999999997</c:v>
                </c:pt>
                <c:pt idx="48" formatCode="0.000">
                  <c:v>3.3637248</c:v>
                </c:pt>
                <c:pt idx="54" formatCode="0.000">
                  <c:v>1.9303487999999998</c:v>
                </c:pt>
                <c:pt idx="55" formatCode="0.000">
                  <c:v>1.6474752000000001</c:v>
                </c:pt>
                <c:pt idx="61" formatCode="0.000">
                  <c:v>2.0751552000000002</c:v>
                </c:pt>
                <c:pt idx="62" formatCode="0.000">
                  <c:v>2.8860192000000002</c:v>
                </c:pt>
                <c:pt idx="69" formatCode="0.000">
                  <c:v>1.5407423999999998</c:v>
                </c:pt>
                <c:pt idx="70" formatCode="0.000">
                  <c:v>1.8338184</c:v>
                </c:pt>
                <c:pt idx="71" formatCode="0.000">
                  <c:v>2.6753651999999999</c:v>
                </c:pt>
                <c:pt idx="76" formatCode="0.000">
                  <c:v>1.8714995999999999</c:v>
                </c:pt>
                <c:pt idx="77" formatCode="0.000">
                  <c:v>1.8086975999999999</c:v>
                </c:pt>
                <c:pt idx="78" formatCode="0.000">
                  <c:v>2.1101472000000001</c:v>
                </c:pt>
                <c:pt idx="82" formatCode="0.000">
                  <c:v>3.0312431999999996</c:v>
                </c:pt>
                <c:pt idx="83" formatCode="0.000">
                  <c:v>2.8888919999999998</c:v>
                </c:pt>
                <c:pt idx="84" formatCode="0.000">
                  <c:v>3.4792307999999998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563-4FFA-8FC8-269F63094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42967840"/>
        <c:axId val="-842975456"/>
      </c:scatterChart>
      <c:valAx>
        <c:axId val="-842967840"/>
        <c:scaling>
          <c:orientation val="minMax"/>
          <c:max val="15"/>
          <c:min val="-15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Середня температура зовнішнього повітря за добу, градусів</a:t>
                </a:r>
              </a:p>
            </c:rich>
          </c:tx>
          <c:overlay val="0"/>
        </c:title>
        <c:numFmt formatCode="0.0" sourceLinked="1"/>
        <c:majorTickMark val="out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-842975456"/>
        <c:crosses val="autoZero"/>
        <c:crossBetween val="midCat"/>
        <c:majorUnit val="5"/>
        <c:minorUnit val="0.5"/>
      </c:valAx>
      <c:valAx>
        <c:axId val="-84297545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Споживання теплової енергії за добу, Гдж</a:t>
                </a:r>
              </a:p>
            </c:rich>
          </c:tx>
          <c:layout>
            <c:manualLayout>
              <c:xMode val="edge"/>
              <c:yMode val="edge"/>
              <c:x val="6.536082732997538E-3"/>
              <c:y val="0.11431042731101773"/>
            </c:manualLayout>
          </c:layout>
          <c:overlay val="0"/>
        </c:title>
        <c:numFmt formatCode="0.0" sourceLinked="0"/>
        <c:majorTickMark val="out"/>
        <c:minorTickMark val="cross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-842967840"/>
        <c:crosses val="autoZero"/>
        <c:crossBetween val="midCat"/>
        <c:majorUnit val="2"/>
        <c:minorUnit val="0.5"/>
      </c:valAx>
      <c:spPr>
        <a:solidFill>
          <a:schemeClr val="bg1">
            <a:lumMod val="75000"/>
          </a:schemeClr>
        </a:solidFill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2515679368207169E-2"/>
          <c:y val="0.69349366286022351"/>
          <c:w val="0.14706025104537451"/>
          <c:h val="0.1996077136644085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ЖДНЗ №63: споживання тепла до та після термомодернізації, кВт*год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1772075122734"/>
          <c:y val="7.5857609106029844E-2"/>
          <c:w val="0.86855838875062896"/>
          <c:h val="0.77901244808722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'Оцінка ефективності'!$C$4</c:f>
              <c:strCache>
                <c:ptCount val="1"/>
                <c:pt idx="0">
                  <c:v>Споживання тепла ДО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9E-4AF9-92D9-A1D95A1EA4D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9E-4AF9-92D9-A1D95A1EA4D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9E-4AF9-92D9-A1D95A1EA4D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9E-4AF9-92D9-A1D95A1EA4D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9E-4AF9-92D9-A1D95A1EA4D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9E-4AF9-92D9-A1D95A1EA4D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9E-4AF9-92D9-A1D95A1EA4D7}"/>
                </c:ext>
              </c:extLst>
            </c:dLbl>
            <c:numFmt formatCode="#,##0" sourceLinked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'Оцінка ефективності'!$A$5:$A$16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'Оцінка ефективності'!$C$5:$C$16</c:f>
              <c:numCache>
                <c:formatCode>#\ ##0.0</c:formatCode>
                <c:ptCount val="12"/>
                <c:pt idx="0">
                  <c:v>194106.204</c:v>
                </c:pt>
                <c:pt idx="1">
                  <c:v>238478.652</c:v>
                </c:pt>
                <c:pt idx="2">
                  <c:v>227966.94</c:v>
                </c:pt>
                <c:pt idx="3">
                  <c:v>200769.04799999998</c:v>
                </c:pt>
                <c:pt idx="4">
                  <c:v>194548.068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9E-4AF9-92D9-A1D95A1EA4D7}"/>
            </c:ext>
          </c:extLst>
        </c:ser>
        <c:ser>
          <c:idx val="1"/>
          <c:order val="1"/>
          <c:tx>
            <c:strRef>
              <c:f>'Оцінка ефективності'!$D$4</c:f>
              <c:strCache>
                <c:ptCount val="1"/>
                <c:pt idx="0">
                  <c:v>Споживання тепла ПІСЛЯ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DDDF85"/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9E-4AF9-92D9-A1D95A1EA4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69E-4AF9-92D9-A1D95A1EA4D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69E-4AF9-92D9-A1D95A1EA4D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69E-4AF9-92D9-A1D95A1EA4D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69E-4AF9-92D9-A1D95A1EA4D7}"/>
                </c:ext>
              </c:extLst>
            </c:dLbl>
            <c:numFmt formatCode="#,##0" sourceLinked="0"/>
            <c:spPr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'Оцінка ефективності'!$A$5:$A$16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'Оцінка ефективності'!$D$5:$D$16</c:f>
              <c:numCache>
                <c:formatCode>General</c:formatCode>
                <c:ptCount val="12"/>
                <c:pt idx="5" formatCode="#\ ##0.0">
                  <c:v>136690.40358441416</c:v>
                </c:pt>
                <c:pt idx="6" formatCode="#\ ##0.0">
                  <c:v>117104.90776477774</c:v>
                </c:pt>
                <c:pt idx="7" formatCode="#\ ##0.0">
                  <c:v>122810.28479999999</c:v>
                </c:pt>
                <c:pt idx="8" formatCode="#\ ##0.0">
                  <c:v>102301.98119999999</c:v>
                </c:pt>
                <c:pt idx="9" formatCode="#\ ##0.0">
                  <c:v>98348.461200000005</c:v>
                </c:pt>
                <c:pt idx="10" formatCode="#\ ##0.0">
                  <c:v>108256.79628</c:v>
                </c:pt>
                <c:pt idx="11" formatCode="#\ ##0.0">
                  <c:v>97590.63007754313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69E-4AF9-92D9-A1D95A1E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450479552"/>
        <c:axId val="-450483360"/>
      </c:barChart>
      <c:lineChart>
        <c:grouping val="standard"/>
        <c:varyColors val="0"/>
        <c:ser>
          <c:idx val="2"/>
          <c:order val="2"/>
          <c:tx>
            <c:strRef>
              <c:f>'Оцінка ефективності'!$E$4</c:f>
              <c:strCache>
                <c:ptCount val="1"/>
                <c:pt idx="0">
                  <c:v>Градусодні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'Оцінка ефективності'!$A$5:$A$16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'Оцінка ефективності'!$E$5:$E$16</c:f>
              <c:numCache>
                <c:formatCode>General</c:formatCode>
                <c:ptCount val="12"/>
                <c:pt idx="0">
                  <c:v>3550.2</c:v>
                </c:pt>
                <c:pt idx="1">
                  <c:v>3897.6000000000004</c:v>
                </c:pt>
                <c:pt idx="2">
                  <c:v>3511.4</c:v>
                </c:pt>
                <c:pt idx="3">
                  <c:v>3342.5000000000005</c:v>
                </c:pt>
                <c:pt idx="4">
                  <c:v>3231.9</c:v>
                </c:pt>
                <c:pt idx="5">
                  <c:v>3300.3</c:v>
                </c:pt>
                <c:pt idx="6">
                  <c:v>3147.6</c:v>
                </c:pt>
                <c:pt idx="7">
                  <c:v>3440.2000000000003</c:v>
                </c:pt>
                <c:pt idx="8">
                  <c:v>3009.6000000000004</c:v>
                </c:pt>
                <c:pt idx="9">
                  <c:v>2999.2000000000003</c:v>
                </c:pt>
                <c:pt idx="10">
                  <c:v>3478.2000000000003</c:v>
                </c:pt>
                <c:pt idx="11">
                  <c:v>3168.3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69E-4AF9-92D9-A1D95A1E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50478464"/>
        <c:axId val="-450480096"/>
      </c:lineChart>
      <c:catAx>
        <c:axId val="-45047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50483360"/>
        <c:crosses val="autoZero"/>
        <c:auto val="1"/>
        <c:lblAlgn val="ctr"/>
        <c:lblOffset val="100"/>
        <c:noMultiLvlLbl val="0"/>
      </c:catAx>
      <c:valAx>
        <c:axId val="-450483360"/>
        <c:scaling>
          <c:orientation val="minMax"/>
          <c:max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/>
                  <a:t>Теплова енергія, кВт*год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50479552"/>
        <c:crosses val="autoZero"/>
        <c:crossBetween val="between"/>
      </c:valAx>
      <c:valAx>
        <c:axId val="-450480096"/>
        <c:scaling>
          <c:orientation val="minMax"/>
          <c:max val="4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50478464"/>
        <c:crosses val="max"/>
        <c:crossBetween val="between"/>
        <c:majorUnit val="1000"/>
      </c:valAx>
      <c:catAx>
        <c:axId val="-45047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450480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40895924278901"/>
          <c:y val="0.92520330210120383"/>
          <c:w val="0.53241869636761729"/>
          <c:h val="6.7347908327101566E-2"/>
        </c:manualLayout>
      </c:layout>
      <c:overlay val="1"/>
      <c:spPr>
        <a:noFill/>
        <a:ln w="3175"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Thermal modernization of kindergarten #63: consumption, savings and relative savings of heat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691403859491663E-2"/>
          <c:y val="8.0504883766447918E-2"/>
          <c:w val="0.8381611521357758"/>
          <c:h val="0.774828024749064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'Оцінка ефективності'!$F$18</c:f>
              <c:strCache>
                <c:ptCount val="1"/>
                <c:pt idx="0">
                  <c:v>Heat consumption BEFORE, MWh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5F-45A8-86E2-088620A0BC2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5F-45A8-86E2-088620A0BC2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5F-45A8-86E2-088620A0BC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5F-45A8-86E2-088620A0BC2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5F-45A8-86E2-088620A0BC2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5F-45A8-86E2-088620A0BC2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5F-45A8-86E2-088620A0BC21}"/>
                </c:ext>
              </c:extLst>
            </c:dLbl>
            <c:numFmt formatCode="#,##0.0" sourceLinked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'Оцінка ефективності'!$A$19:$A$30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'Оцінка ефективності'!$F$19:$F$30</c:f>
              <c:numCache>
                <c:formatCode>#\ ##0.0</c:formatCode>
                <c:ptCount val="12"/>
                <c:pt idx="0">
                  <c:v>194.13959000000003</c:v>
                </c:pt>
                <c:pt idx="1">
                  <c:v>238.51967000000002</c:v>
                </c:pt>
                <c:pt idx="2">
                  <c:v>228.00615000000002</c:v>
                </c:pt>
                <c:pt idx="3">
                  <c:v>200.80358000000001</c:v>
                </c:pt>
                <c:pt idx="4">
                  <c:v>194.58153000000001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5F-45A8-86E2-088620A0BC21}"/>
            </c:ext>
          </c:extLst>
        </c:ser>
        <c:ser>
          <c:idx val="1"/>
          <c:order val="1"/>
          <c:tx>
            <c:strRef>
              <c:f>'Оцінка ефективності'!$G$18</c:f>
              <c:strCache>
                <c:ptCount val="1"/>
                <c:pt idx="0">
                  <c:v>Heat consumption AFTER, MWh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rgbClr val="DDDF85"/>
                </a:gs>
              </a:gsLst>
              <a:lin ang="5400000" scaled="1"/>
            </a:gra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5F-45A8-86E2-088620A0BC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5F-45A8-86E2-088620A0BC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5F-45A8-86E2-088620A0BC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5F-45A8-86E2-088620A0BC2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5F-45A8-86E2-088620A0BC21}"/>
                </c:ext>
              </c:extLst>
            </c:dLbl>
            <c:numFmt formatCode="#,##0.0" sourceLinked="0"/>
            <c:spPr>
              <a:solidFill>
                <a:schemeClr val="accent3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'Оцінка ефективності'!$A$19:$A$30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'Оцінка ефективності'!$G$19:$G$30</c:f>
              <c:numCache>
                <c:formatCode>General</c:formatCode>
                <c:ptCount val="12"/>
                <c:pt idx="5" formatCode="#\ ##0.0">
                  <c:v>136.7139141457462</c:v>
                </c:pt>
                <c:pt idx="6" formatCode="#\ ##0.0">
                  <c:v>117.12504964777824</c:v>
                </c:pt>
                <c:pt idx="7" formatCode="#\ ##0.0">
                  <c:v>122.831408</c:v>
                </c:pt>
                <c:pt idx="8" formatCode="#\ ##0.0">
                  <c:v>102.319577</c:v>
                </c:pt>
                <c:pt idx="9" formatCode="#\ ##0.0">
                  <c:v>98.365377000000009</c:v>
                </c:pt>
                <c:pt idx="10" formatCode="#\ ##0.0">
                  <c:v>108.2754163</c:v>
                </c:pt>
                <c:pt idx="11" formatCode="#\ ##0.0">
                  <c:v>97.607415531632839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25F-45A8-86E2-088620A0BC21}"/>
            </c:ext>
          </c:extLst>
        </c:ser>
        <c:ser>
          <c:idx val="2"/>
          <c:order val="2"/>
          <c:tx>
            <c:strRef>
              <c:f>'Оцінка ефективності'!$K$18</c:f>
              <c:strCache>
                <c:ptCount val="1"/>
                <c:pt idx="0">
                  <c:v>Savings, MWh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25F-45A8-86E2-088620A0BC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25F-45A8-86E2-088620A0BC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25F-45A8-86E2-088620A0BC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25F-45A8-86E2-088620A0BC2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25F-45A8-86E2-088620A0BC2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'Оцінка ефективності'!$A$19:$A$30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'Оцінка ефективності'!$K$19:$K$30</c:f>
              <c:numCache>
                <c:formatCode>General</c:formatCode>
                <c:ptCount val="12"/>
                <c:pt idx="5" formatCode="#\ ##0.0">
                  <c:v>61.985743473301454</c:v>
                </c:pt>
                <c:pt idx="6" formatCode="#\ ##0.0">
                  <c:v>72.381068681377982</c:v>
                </c:pt>
                <c:pt idx="7" formatCode="#\ ##0.0">
                  <c:v>84.291145143971065</c:v>
                </c:pt>
                <c:pt idx="8" formatCode="#\ ##0.0">
                  <c:v>78.878038238095257</c:v>
                </c:pt>
                <c:pt idx="9" formatCode="#\ ##0.0">
                  <c:v>82.206090179058762</c:v>
                </c:pt>
                <c:pt idx="10" formatCode="#\ ##0.0">
                  <c:v>101.13498552121976</c:v>
                </c:pt>
                <c:pt idx="11" formatCode="#\ ##0.0">
                  <c:v>93.144978261182558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25F-45A8-86E2-088620A0B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446361344"/>
        <c:axId val="-446353728"/>
      </c:barChart>
      <c:lineChart>
        <c:grouping val="standard"/>
        <c:varyColors val="0"/>
        <c:ser>
          <c:idx val="3"/>
          <c:order val="3"/>
          <c:tx>
            <c:strRef>
              <c:f>'Оцінка ефективності'!$J$18</c:f>
              <c:strCache>
                <c:ptCount val="1"/>
                <c:pt idx="0">
                  <c:v>Relative savings, %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3175">
                <a:solidFill>
                  <a:schemeClr val="tx1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F25F-45A8-86E2-088620A0BC21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F25F-45A8-86E2-088620A0BC21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F25F-45A8-86E2-088620A0BC21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F25F-45A8-86E2-088620A0BC21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prstDash val="sysDash"/>
                <a:round/>
                <a:tailEnd type="none" w="lg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D-F25F-45A8-86E2-088620A0BC21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B050"/>
                </a:solidFill>
                <a:ln w="317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prstDash val="sysDash"/>
                <a:round/>
                <a:tailEnd type="triangle" w="lg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1F-F25F-45A8-86E2-088620A0BC2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25F-45A8-86E2-088620A0BC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25F-45A8-86E2-088620A0BC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25F-45A8-86E2-088620A0BC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25F-45A8-86E2-088620A0BC2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25F-45A8-86E2-088620A0BC21}"/>
                </c:ext>
              </c:extLst>
            </c:dLbl>
            <c:spPr>
              <a:noFill/>
              <a:ln w="317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'Оцінка ефективності'!$J$19:$J$30</c:f>
              <c:numCache>
                <c:formatCode>General</c:formatCode>
                <c:ptCount val="12"/>
                <c:pt idx="5" formatCode="0.0%">
                  <c:v>0.31195697172333425</c:v>
                </c:pt>
                <c:pt idx="6" formatCode="0.0%">
                  <c:v>0.38194581430694574</c:v>
                </c:pt>
                <c:pt idx="7" formatCode="0.0%">
                  <c:v>0.40696265985761682</c:v>
                </c:pt>
                <c:pt idx="8" formatCode="0.0%">
                  <c:v>0.435314990953103</c:v>
                </c:pt>
                <c:pt idx="9" formatCode="0.0%">
                  <c:v>0.4552551489075588</c:v>
                </c:pt>
                <c:pt idx="10" formatCode="0.0%">
                  <c:v>0.48295110768930127</c:v>
                </c:pt>
                <c:pt idx="11" formatCode="0.0%">
                  <c:v>0.48830306351149355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F25F-45A8-86E2-088620A0B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46355360"/>
        <c:axId val="-446365696"/>
      </c:lineChart>
      <c:catAx>
        <c:axId val="-44636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46353728"/>
        <c:crosses val="autoZero"/>
        <c:auto val="1"/>
        <c:lblAlgn val="ctr"/>
        <c:lblOffset val="100"/>
        <c:noMultiLvlLbl val="0"/>
      </c:catAx>
      <c:valAx>
        <c:axId val="-446353728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Heat</a:t>
                </a:r>
                <a:r>
                  <a:rPr lang="ru-RU" sz="1200"/>
                  <a:t>, </a:t>
                </a:r>
                <a:r>
                  <a:rPr lang="en-US" sz="1200"/>
                  <a:t>MWh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7.9630098051215095E-3"/>
              <c:y val="0.33024032610448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46361344"/>
        <c:crosses val="autoZero"/>
        <c:crossBetween val="between"/>
      </c:valAx>
      <c:valAx>
        <c:axId val="-446365696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Relative savings, %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46355360"/>
        <c:crosses val="max"/>
        <c:crossBetween val="between"/>
        <c:majorUnit val="0.2"/>
      </c:valAx>
      <c:catAx>
        <c:axId val="-446355360"/>
        <c:scaling>
          <c:orientation val="minMax"/>
        </c:scaling>
        <c:delete val="1"/>
        <c:axPos val="b"/>
        <c:majorTickMark val="out"/>
        <c:minorTickMark val="none"/>
        <c:tickLblPos val="nextTo"/>
        <c:crossAx val="-446365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476316755742318E-2"/>
          <c:y val="0.92520330210120383"/>
          <c:w val="0.76211899419308349"/>
          <c:h val="6.7347908327101566E-2"/>
        </c:manualLayout>
      </c:layout>
      <c:overlay val="1"/>
      <c:spPr>
        <a:noFill/>
        <a:ln w="3175"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92821-437F-4E9A-B9F3-568789EF4883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AC8C7DE-5FC3-47BC-B8D6-16817A3953D0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«</a:t>
          </a:r>
          <a:r>
            <a:rPr lang="uk-UA" noProof="0" dirty="0">
              <a:solidFill>
                <a:schemeClr val="tx1"/>
              </a:solidFill>
            </a:rPr>
            <a:t>Енергоефективність у громадах»</a:t>
          </a:r>
        </a:p>
      </dgm:t>
    </dgm:pt>
    <dgm:pt modelId="{C4A9C348-64E5-48FC-917E-67ECE01F6D51}" type="parTrans" cxnId="{F351F517-560A-4CD1-BC6D-A9FD0F5A5C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DDF3D6-6706-42D7-BD47-6C97C955C06C}" type="sibTrans" cxnId="{F351F517-560A-4CD1-BC6D-A9FD0F5A5C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6A1F72-26CD-4D23-A7FF-6E0608052243}">
      <dgm:prSet phldrT="[Текст]"/>
      <dgm:spPr/>
      <dgm:t>
        <a:bodyPr/>
        <a:lstStyle/>
        <a:p>
          <a:r>
            <a:rPr lang="uk-UA" i="0" noProof="0" dirty="0">
              <a:solidFill>
                <a:schemeClr val="tx1"/>
              </a:solidFill>
            </a:rPr>
            <a:t>Тривалість: </a:t>
          </a:r>
          <a:r>
            <a:rPr lang="en-US" i="0" noProof="0" dirty="0">
              <a:solidFill>
                <a:schemeClr val="tx1"/>
              </a:solidFill>
            </a:rPr>
            <a:t>2013-2017</a:t>
          </a:r>
          <a:endParaRPr lang="uk-UA" i="0" noProof="0" dirty="0">
            <a:solidFill>
              <a:schemeClr val="tx1"/>
            </a:solidFill>
          </a:endParaRPr>
        </a:p>
      </dgm:t>
    </dgm:pt>
    <dgm:pt modelId="{7E4C5064-DC8B-4126-91E9-B6ED4D5589B0}" type="parTrans" cxnId="{454D9C13-DDA0-4D22-934B-56EA82D02E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E291A1-05CC-4AC2-A1DE-7BB23C26C881}" type="sibTrans" cxnId="{454D9C13-DDA0-4D22-934B-56EA82D02E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F1EAEB-FB20-4522-89F5-DB3811AAB8D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«Інтегрований розвиток міст в Україні»</a:t>
          </a:r>
          <a:endParaRPr lang="ru-RU" dirty="0">
            <a:solidFill>
              <a:schemeClr val="tx1"/>
            </a:solidFill>
          </a:endParaRPr>
        </a:p>
      </dgm:t>
    </dgm:pt>
    <dgm:pt modelId="{CC0BD0DF-0E74-46C9-92F5-247DC27ED245}" type="parTrans" cxnId="{33B77355-E577-40E4-9EAC-6E460A1C10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B3DB9B-B1E5-4097-9D90-FCA2A2636FC5}" type="sibTrans" cxnId="{33B77355-E577-40E4-9EAC-6E460A1C10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EDFCB5-B992-4BD1-A9D6-5B4A4A7979D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«Енергоефективність в громадах ІІ»</a:t>
          </a:r>
          <a:endParaRPr lang="ru-RU" dirty="0">
            <a:solidFill>
              <a:schemeClr val="tx1"/>
            </a:solidFill>
          </a:endParaRPr>
        </a:p>
      </dgm:t>
    </dgm:pt>
    <dgm:pt modelId="{96CD3AB2-0AD0-4E5F-A641-F8D1B5C57C23}" type="parTrans" cxnId="{4DA323F8-4235-463E-AA70-3F29B1BA84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4B7B76-DDA2-4F24-B7EF-68E570093204}" type="sibTrans" cxnId="{4DA323F8-4235-463E-AA70-3F29B1BA84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AD68E9-DFD2-4ADE-A73B-7C30CE570727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«Інтегрований розвиток міст ІІ»</a:t>
          </a:r>
          <a:endParaRPr lang="ru-RU" dirty="0">
            <a:solidFill>
              <a:schemeClr val="tx1"/>
            </a:solidFill>
          </a:endParaRPr>
        </a:p>
      </dgm:t>
    </dgm:pt>
    <dgm:pt modelId="{56A3D056-DA66-4D2C-B079-B20E32BD0441}" type="parTrans" cxnId="{1BD918E8-CC23-45A1-A3F0-7B66868C2C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2EF7A2-695E-4FF1-ACAE-EBB64249188F}" type="sibTrans" cxnId="{1BD918E8-CC23-45A1-A3F0-7B66868C2C3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B7D294-FE0F-484D-8A5E-15510B03434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Тривалість: 201</a:t>
          </a:r>
          <a:r>
            <a:rPr lang="en-US" dirty="0">
              <a:solidFill>
                <a:schemeClr val="tx1"/>
              </a:solidFill>
            </a:rPr>
            <a:t>5</a:t>
          </a:r>
          <a:r>
            <a:rPr lang="uk-UA" dirty="0">
              <a:solidFill>
                <a:schemeClr val="tx1"/>
              </a:solidFill>
            </a:rPr>
            <a:t>-2019</a:t>
          </a:r>
          <a:endParaRPr lang="ru-RU" dirty="0">
            <a:solidFill>
              <a:schemeClr val="tx1"/>
            </a:solidFill>
          </a:endParaRPr>
        </a:p>
      </dgm:t>
    </dgm:pt>
    <dgm:pt modelId="{AB3768E4-594E-4C8D-98EB-1131108291A0}" type="parTrans" cxnId="{EDBEE1F0-3F59-467E-BA35-AC64BA946E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F323D1-546F-4822-BB24-3292D767953C}" type="sibTrans" cxnId="{EDBEE1F0-3F59-467E-BA35-AC64BA946EA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0F28CC8-EC6C-46CF-A0F2-F0656B356F90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Тривалість:</a:t>
          </a:r>
          <a:r>
            <a:rPr lang="en-US" dirty="0">
              <a:solidFill>
                <a:schemeClr val="tx1"/>
              </a:solidFill>
            </a:rPr>
            <a:t> 2019-2023</a:t>
          </a:r>
          <a:endParaRPr lang="ru-RU" dirty="0">
            <a:solidFill>
              <a:schemeClr val="tx1"/>
            </a:solidFill>
          </a:endParaRPr>
        </a:p>
      </dgm:t>
    </dgm:pt>
    <dgm:pt modelId="{72FDC107-E33C-470E-8F66-C474ECBA727B}" type="parTrans" cxnId="{019D093C-068C-447C-A474-507CB8EDE0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50E3DE1-AB76-4B22-B1B1-4AD7791086FE}" type="sibTrans" cxnId="{019D093C-068C-447C-A474-507CB8EDE0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FFEA05-9275-4B49-BFE9-6EC3C97F6C39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Тривалість: 2017-2019</a:t>
          </a:r>
          <a:endParaRPr lang="ru-RU" dirty="0">
            <a:solidFill>
              <a:schemeClr val="tx1"/>
            </a:solidFill>
          </a:endParaRPr>
        </a:p>
      </dgm:t>
    </dgm:pt>
    <dgm:pt modelId="{EAAC03BC-29F2-4A9B-ADDB-DFE705541F7E}" type="parTrans" cxnId="{7322CA95-915D-4DDB-8229-AF249754AD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4EA3DC-7C62-4766-9AEB-796F967C5D05}" type="sibTrans" cxnId="{7322CA95-915D-4DDB-8229-AF249754AD9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3DC8118-37CF-4C13-85B4-5FBF6594CD38}">
      <dgm:prSet phldrT="[Текст]"/>
      <dgm:spPr/>
      <dgm:t>
        <a:bodyPr/>
        <a:lstStyle/>
        <a:p>
          <a:pPr algn="just"/>
          <a:r>
            <a:rPr lang="uk-UA" noProof="0" dirty="0">
              <a:solidFill>
                <a:schemeClr val="tx1"/>
              </a:solidFill>
            </a:rPr>
            <a:t>«Просування енергоефективності та імплементації Директиви ЄС про енергоефективність в Україні»</a:t>
          </a:r>
        </a:p>
      </dgm:t>
    </dgm:pt>
    <dgm:pt modelId="{FC119642-8823-40AA-A5F1-1A97664ED6FF}" type="parTrans" cxnId="{BBA0146F-0CDF-42C3-A20C-754AB7E077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43C41A-43BE-409E-AA0B-CB4261D6BFBD}" type="sibTrans" cxnId="{BBA0146F-0CDF-42C3-A20C-754AB7E077E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A266C9-A795-430A-9064-DD8647049965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Тривалість: 2020-2025</a:t>
          </a:r>
          <a:endParaRPr lang="ru-RU" dirty="0">
            <a:solidFill>
              <a:schemeClr val="tx1"/>
            </a:solidFill>
          </a:endParaRPr>
        </a:p>
      </dgm:t>
    </dgm:pt>
    <dgm:pt modelId="{396DC4BA-5312-4B8D-844A-377C353015F5}" type="parTrans" cxnId="{A7FBC6A3-2029-48F9-8FAC-727BEDB514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98A125-361C-4D2E-8202-2159C5AE9DA0}" type="sibTrans" cxnId="{A7FBC6A3-2029-48F9-8FAC-727BEDB5140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984C63-751A-487A-8A0C-2D3150437107}">
      <dgm:prSet phldrT="[Текст]"/>
      <dgm:spPr/>
      <dgm:t>
        <a:bodyPr/>
        <a:lstStyle/>
        <a:p>
          <a:pPr algn="just"/>
          <a:r>
            <a:rPr lang="uk-UA" b="0" i="0" noProof="0" dirty="0">
              <a:solidFill>
                <a:schemeClr val="tx1"/>
              </a:solidFill>
            </a:rPr>
            <a:t>Застосування та імплементація Угоди про асоціацію між ЄС та Україною у сфері торгівлі</a:t>
          </a:r>
          <a:endParaRPr lang="uk-UA" noProof="0" dirty="0">
            <a:solidFill>
              <a:schemeClr val="tx1"/>
            </a:solidFill>
          </a:endParaRPr>
        </a:p>
      </dgm:t>
    </dgm:pt>
    <dgm:pt modelId="{EE034ADC-881C-4F78-B692-BFCC63F6F7CD}" type="parTrans" cxnId="{36A10004-F07C-4B88-9BA3-C01553C9C206}">
      <dgm:prSet/>
      <dgm:spPr/>
      <dgm:t>
        <a:bodyPr/>
        <a:lstStyle/>
        <a:p>
          <a:endParaRPr lang="ru-RU"/>
        </a:p>
      </dgm:t>
    </dgm:pt>
    <dgm:pt modelId="{E865AAA7-FB76-4282-8D63-DEBF1701F723}" type="sibTrans" cxnId="{36A10004-F07C-4B88-9BA3-C01553C9C206}">
      <dgm:prSet/>
      <dgm:spPr/>
      <dgm:t>
        <a:bodyPr/>
        <a:lstStyle/>
        <a:p>
          <a:endParaRPr lang="ru-RU"/>
        </a:p>
      </dgm:t>
    </dgm:pt>
    <dgm:pt modelId="{3E95E7CB-A185-4C2F-B616-1B300AA20BD5}">
      <dgm:prSet phldrT="[Текст]"/>
      <dgm:spPr/>
      <dgm:t>
        <a:bodyPr/>
        <a:lstStyle/>
        <a:p>
          <a:r>
            <a:rPr lang="uk-UA" dirty="0">
              <a:solidFill>
                <a:schemeClr val="tx1"/>
              </a:solidFill>
            </a:rPr>
            <a:t>Тривалість: 2020-2024</a:t>
          </a:r>
          <a:endParaRPr lang="ru-RU" dirty="0">
            <a:solidFill>
              <a:schemeClr val="tx1"/>
            </a:solidFill>
          </a:endParaRPr>
        </a:p>
      </dgm:t>
    </dgm:pt>
    <dgm:pt modelId="{AA5D2A34-6DCF-42C9-AFC0-74703F86AC21}" type="parTrans" cxnId="{55349E18-0AF0-479E-8E30-88E8CD416827}">
      <dgm:prSet/>
      <dgm:spPr/>
      <dgm:t>
        <a:bodyPr/>
        <a:lstStyle/>
        <a:p>
          <a:endParaRPr lang="ru-RU"/>
        </a:p>
      </dgm:t>
    </dgm:pt>
    <dgm:pt modelId="{C55B9F8D-A318-4AA8-98A6-AC05D010F535}" type="sibTrans" cxnId="{55349E18-0AF0-479E-8E30-88E8CD416827}">
      <dgm:prSet/>
      <dgm:spPr/>
      <dgm:t>
        <a:bodyPr/>
        <a:lstStyle/>
        <a:p>
          <a:endParaRPr lang="ru-RU"/>
        </a:p>
      </dgm:t>
    </dgm:pt>
    <dgm:pt modelId="{77018D95-AC45-4266-9082-CAF3E814B109}" type="pres">
      <dgm:prSet presAssocID="{7FE92821-437F-4E9A-B9F3-568789EF4883}" presName="Name0" presStyleCnt="0">
        <dgm:presLayoutVars>
          <dgm:chMax val="7"/>
          <dgm:chPref val="7"/>
          <dgm:dir/>
        </dgm:presLayoutVars>
      </dgm:prSet>
      <dgm:spPr/>
    </dgm:pt>
    <dgm:pt modelId="{83AD827E-A11D-4937-AA94-5B6BF1E6DCD9}" type="pres">
      <dgm:prSet presAssocID="{7FE92821-437F-4E9A-B9F3-568789EF4883}" presName="Name1" presStyleCnt="0"/>
      <dgm:spPr/>
    </dgm:pt>
    <dgm:pt modelId="{EC6A67D3-1FC8-4B84-9A80-469C9A947D3F}" type="pres">
      <dgm:prSet presAssocID="{7FE92821-437F-4E9A-B9F3-568789EF4883}" presName="cycle" presStyleCnt="0"/>
      <dgm:spPr/>
    </dgm:pt>
    <dgm:pt modelId="{8AE6BBBC-5EB1-4BC4-8E2A-7D1E565A1610}" type="pres">
      <dgm:prSet presAssocID="{7FE92821-437F-4E9A-B9F3-568789EF4883}" presName="srcNode" presStyleLbl="node1" presStyleIdx="0" presStyleCnt="6"/>
      <dgm:spPr/>
    </dgm:pt>
    <dgm:pt modelId="{D8C5A741-EE36-41E8-A9F3-F4120891DD5D}" type="pres">
      <dgm:prSet presAssocID="{7FE92821-437F-4E9A-B9F3-568789EF4883}" presName="conn" presStyleLbl="parChTrans1D2" presStyleIdx="0" presStyleCnt="1"/>
      <dgm:spPr/>
    </dgm:pt>
    <dgm:pt modelId="{D1FAC8C5-0892-46E7-B4AA-AE35E9593EC4}" type="pres">
      <dgm:prSet presAssocID="{7FE92821-437F-4E9A-B9F3-568789EF4883}" presName="extraNode" presStyleLbl="node1" presStyleIdx="0" presStyleCnt="6"/>
      <dgm:spPr/>
    </dgm:pt>
    <dgm:pt modelId="{4C5DF3A2-DB8A-4FC0-B7D3-7485804175EE}" type="pres">
      <dgm:prSet presAssocID="{7FE92821-437F-4E9A-B9F3-568789EF4883}" presName="dstNode" presStyleLbl="node1" presStyleIdx="0" presStyleCnt="6"/>
      <dgm:spPr/>
    </dgm:pt>
    <dgm:pt modelId="{32034278-B68C-41C8-868C-C2B31A15CD61}" type="pres">
      <dgm:prSet presAssocID="{DAC8C7DE-5FC3-47BC-B8D6-16817A3953D0}" presName="text_1" presStyleLbl="node1" presStyleIdx="0" presStyleCnt="6">
        <dgm:presLayoutVars>
          <dgm:bulletEnabled val="1"/>
        </dgm:presLayoutVars>
      </dgm:prSet>
      <dgm:spPr/>
    </dgm:pt>
    <dgm:pt modelId="{0C42E60F-711A-4203-9408-090B85B74482}" type="pres">
      <dgm:prSet presAssocID="{DAC8C7DE-5FC3-47BC-B8D6-16817A3953D0}" presName="accent_1" presStyleCnt="0"/>
      <dgm:spPr/>
    </dgm:pt>
    <dgm:pt modelId="{8788346C-8E7D-470A-82E2-2C8B3C8B26F1}" type="pres">
      <dgm:prSet presAssocID="{DAC8C7DE-5FC3-47BC-B8D6-16817A3953D0}" presName="accentRepeatNode" presStyleLbl="solidFgAcc1" presStyleIdx="0" presStyleCnt="6"/>
      <dgm:spPr/>
    </dgm:pt>
    <dgm:pt modelId="{7D632F73-E9D0-456A-96DB-A371A11B8238}" type="pres">
      <dgm:prSet presAssocID="{B0F1EAEB-FB20-4522-89F5-DB3811AAB8D9}" presName="text_2" presStyleLbl="node1" presStyleIdx="1" presStyleCnt="6">
        <dgm:presLayoutVars>
          <dgm:bulletEnabled val="1"/>
        </dgm:presLayoutVars>
      </dgm:prSet>
      <dgm:spPr/>
    </dgm:pt>
    <dgm:pt modelId="{7077C100-96C3-473D-B91C-F1138E033135}" type="pres">
      <dgm:prSet presAssocID="{B0F1EAEB-FB20-4522-89F5-DB3811AAB8D9}" presName="accent_2" presStyleCnt="0"/>
      <dgm:spPr/>
    </dgm:pt>
    <dgm:pt modelId="{DF144ECE-64AF-4ADD-9467-0BF0E369D544}" type="pres">
      <dgm:prSet presAssocID="{B0F1EAEB-FB20-4522-89F5-DB3811AAB8D9}" presName="accentRepeatNode" presStyleLbl="solidFgAcc1" presStyleIdx="1" presStyleCnt="6"/>
      <dgm:spPr/>
    </dgm:pt>
    <dgm:pt modelId="{E294EDFD-DC2C-49C4-8A03-64544D934479}" type="pres">
      <dgm:prSet presAssocID="{EAEDFCB5-B992-4BD1-A9D6-5B4A4A7979D9}" presName="text_3" presStyleLbl="node1" presStyleIdx="2" presStyleCnt="6">
        <dgm:presLayoutVars>
          <dgm:bulletEnabled val="1"/>
        </dgm:presLayoutVars>
      </dgm:prSet>
      <dgm:spPr/>
    </dgm:pt>
    <dgm:pt modelId="{22A02313-D4F7-495B-8801-12BB82EAD39A}" type="pres">
      <dgm:prSet presAssocID="{EAEDFCB5-B992-4BD1-A9D6-5B4A4A7979D9}" presName="accent_3" presStyleCnt="0"/>
      <dgm:spPr/>
    </dgm:pt>
    <dgm:pt modelId="{28BF29A9-115B-4FD1-ADC8-D1F6A6B02AB6}" type="pres">
      <dgm:prSet presAssocID="{EAEDFCB5-B992-4BD1-A9D6-5B4A4A7979D9}" presName="accentRepeatNode" presStyleLbl="solidFgAcc1" presStyleIdx="2" presStyleCnt="6"/>
      <dgm:spPr/>
    </dgm:pt>
    <dgm:pt modelId="{17DCC9FB-D583-492A-B0AE-B31C0AD88AAB}" type="pres">
      <dgm:prSet presAssocID="{2FAD68E9-DFD2-4ADE-A73B-7C30CE570727}" presName="text_4" presStyleLbl="node1" presStyleIdx="3" presStyleCnt="6">
        <dgm:presLayoutVars>
          <dgm:bulletEnabled val="1"/>
        </dgm:presLayoutVars>
      </dgm:prSet>
      <dgm:spPr/>
    </dgm:pt>
    <dgm:pt modelId="{CD04881E-4EFF-4EA0-85C6-8B1BDEF565E5}" type="pres">
      <dgm:prSet presAssocID="{2FAD68E9-DFD2-4ADE-A73B-7C30CE570727}" presName="accent_4" presStyleCnt="0"/>
      <dgm:spPr/>
    </dgm:pt>
    <dgm:pt modelId="{64D43B3E-3AC5-49D6-8A19-A1E985B82BD5}" type="pres">
      <dgm:prSet presAssocID="{2FAD68E9-DFD2-4ADE-A73B-7C30CE570727}" presName="accentRepeatNode" presStyleLbl="solidFgAcc1" presStyleIdx="3" presStyleCnt="6"/>
      <dgm:spPr/>
    </dgm:pt>
    <dgm:pt modelId="{12A076B1-B4E2-464A-86E9-72E37FFF3032}" type="pres">
      <dgm:prSet presAssocID="{6A984C63-751A-487A-8A0C-2D3150437107}" presName="text_5" presStyleLbl="node1" presStyleIdx="4" presStyleCnt="6">
        <dgm:presLayoutVars>
          <dgm:bulletEnabled val="1"/>
        </dgm:presLayoutVars>
      </dgm:prSet>
      <dgm:spPr/>
    </dgm:pt>
    <dgm:pt modelId="{09FEC0DF-D4EF-40E1-B778-43337E106622}" type="pres">
      <dgm:prSet presAssocID="{6A984C63-751A-487A-8A0C-2D3150437107}" presName="accent_5" presStyleCnt="0"/>
      <dgm:spPr/>
    </dgm:pt>
    <dgm:pt modelId="{04E59D9F-5064-47FD-B1A7-059D9676CC68}" type="pres">
      <dgm:prSet presAssocID="{6A984C63-751A-487A-8A0C-2D3150437107}" presName="accentRepeatNode" presStyleLbl="solidFgAcc1" presStyleIdx="4" presStyleCnt="6"/>
      <dgm:spPr/>
    </dgm:pt>
    <dgm:pt modelId="{825634B7-387A-42DD-86F9-359EA60C7381}" type="pres">
      <dgm:prSet presAssocID="{A3DC8118-37CF-4C13-85B4-5FBF6594CD38}" presName="text_6" presStyleLbl="node1" presStyleIdx="5" presStyleCnt="6">
        <dgm:presLayoutVars>
          <dgm:bulletEnabled val="1"/>
        </dgm:presLayoutVars>
      </dgm:prSet>
      <dgm:spPr/>
    </dgm:pt>
    <dgm:pt modelId="{12C83707-97BE-4CBA-9080-3AE754F6F1A9}" type="pres">
      <dgm:prSet presAssocID="{A3DC8118-37CF-4C13-85B4-5FBF6594CD38}" presName="accent_6" presStyleCnt="0"/>
      <dgm:spPr/>
    </dgm:pt>
    <dgm:pt modelId="{00314F69-EBDF-4512-8217-719F42A96C5A}" type="pres">
      <dgm:prSet presAssocID="{A3DC8118-37CF-4C13-85B4-5FBF6594CD38}" presName="accentRepeatNode" presStyleLbl="solidFgAcc1" presStyleIdx="5" presStyleCnt="6"/>
      <dgm:spPr/>
    </dgm:pt>
  </dgm:ptLst>
  <dgm:cxnLst>
    <dgm:cxn modelId="{36A10004-F07C-4B88-9BA3-C01553C9C206}" srcId="{7FE92821-437F-4E9A-B9F3-568789EF4883}" destId="{6A984C63-751A-487A-8A0C-2D3150437107}" srcOrd="4" destOrd="0" parTransId="{EE034ADC-881C-4F78-B692-BFCC63F6F7CD}" sibTransId="{E865AAA7-FB76-4282-8D63-DEBF1701F723}"/>
    <dgm:cxn modelId="{34364F12-9C38-47F6-81E1-64A5DC568E02}" type="presOf" srcId="{DCA266C9-A795-430A-9064-DD8647049965}" destId="{825634B7-387A-42DD-86F9-359EA60C7381}" srcOrd="0" destOrd="1" presId="urn:microsoft.com/office/officeart/2008/layout/VerticalCurvedList"/>
    <dgm:cxn modelId="{454D9C13-DDA0-4D22-934B-56EA82D02E0B}" srcId="{DAC8C7DE-5FC3-47BC-B8D6-16817A3953D0}" destId="{D86A1F72-26CD-4D23-A7FF-6E0608052243}" srcOrd="0" destOrd="0" parTransId="{7E4C5064-DC8B-4126-91E9-B6ED4D5589B0}" sibTransId="{A7E291A1-05CC-4AC2-A1DE-7BB23C26C881}"/>
    <dgm:cxn modelId="{F351F517-560A-4CD1-BC6D-A9FD0F5A5CA5}" srcId="{7FE92821-437F-4E9A-B9F3-568789EF4883}" destId="{DAC8C7DE-5FC3-47BC-B8D6-16817A3953D0}" srcOrd="0" destOrd="0" parTransId="{C4A9C348-64E5-48FC-917E-67ECE01F6D51}" sibTransId="{8EDDF3D6-6706-42D7-BD47-6C97C955C06C}"/>
    <dgm:cxn modelId="{1A006418-FF10-43B4-945C-8B596820245C}" type="presOf" srcId="{7FE92821-437F-4E9A-B9F3-568789EF4883}" destId="{77018D95-AC45-4266-9082-CAF3E814B109}" srcOrd="0" destOrd="0" presId="urn:microsoft.com/office/officeart/2008/layout/VerticalCurvedList"/>
    <dgm:cxn modelId="{A4BD5718-A67E-441A-9AB1-9C0586B11924}" type="presOf" srcId="{B0F1EAEB-FB20-4522-89F5-DB3811AAB8D9}" destId="{7D632F73-E9D0-456A-96DB-A371A11B8238}" srcOrd="0" destOrd="0" presId="urn:microsoft.com/office/officeart/2008/layout/VerticalCurvedList"/>
    <dgm:cxn modelId="{55349E18-0AF0-479E-8E30-88E8CD416827}" srcId="{6A984C63-751A-487A-8A0C-2D3150437107}" destId="{3E95E7CB-A185-4C2F-B616-1B300AA20BD5}" srcOrd="0" destOrd="0" parTransId="{AA5D2A34-6DCF-42C9-AFC0-74703F86AC21}" sibTransId="{C55B9F8D-A318-4AA8-98A6-AC05D010F535}"/>
    <dgm:cxn modelId="{18A70219-1891-4570-81EF-4CA34168EC77}" type="presOf" srcId="{A7FFEA05-9275-4B49-BFE9-6EC3C97F6C39}" destId="{E294EDFD-DC2C-49C4-8A03-64544D934479}" srcOrd="0" destOrd="1" presId="urn:microsoft.com/office/officeart/2008/layout/VerticalCurvedList"/>
    <dgm:cxn modelId="{5D1C7E22-6D72-4006-8D0D-7C1E10CCD900}" type="presOf" srcId="{A3DC8118-37CF-4C13-85B4-5FBF6594CD38}" destId="{825634B7-387A-42DD-86F9-359EA60C7381}" srcOrd="0" destOrd="0" presId="urn:microsoft.com/office/officeart/2008/layout/VerticalCurvedList"/>
    <dgm:cxn modelId="{F02F552A-3F38-4849-86A5-18BC49BD691C}" type="presOf" srcId="{2FAD68E9-DFD2-4ADE-A73B-7C30CE570727}" destId="{17DCC9FB-D583-492A-B0AE-B31C0AD88AAB}" srcOrd="0" destOrd="0" presId="urn:microsoft.com/office/officeart/2008/layout/VerticalCurvedList"/>
    <dgm:cxn modelId="{A2605C38-E63B-4C64-93CB-48FBA66455DC}" type="presOf" srcId="{EAEDFCB5-B992-4BD1-A9D6-5B4A4A7979D9}" destId="{E294EDFD-DC2C-49C4-8A03-64544D934479}" srcOrd="0" destOrd="0" presId="urn:microsoft.com/office/officeart/2008/layout/VerticalCurvedList"/>
    <dgm:cxn modelId="{019D093C-068C-447C-A474-507CB8EDE04A}" srcId="{2FAD68E9-DFD2-4ADE-A73B-7C30CE570727}" destId="{A0F28CC8-EC6C-46CF-A0F2-F0656B356F90}" srcOrd="0" destOrd="0" parTransId="{72FDC107-E33C-470E-8F66-C474ECBA727B}" sibTransId="{150E3DE1-AB76-4B22-B1B1-4AD7791086FE}"/>
    <dgm:cxn modelId="{BBA0146F-0CDF-42C3-A20C-754AB7E077EB}" srcId="{7FE92821-437F-4E9A-B9F3-568789EF4883}" destId="{A3DC8118-37CF-4C13-85B4-5FBF6594CD38}" srcOrd="5" destOrd="0" parTransId="{FC119642-8823-40AA-A5F1-1A97664ED6FF}" sibTransId="{5543C41A-43BE-409E-AA0B-CB4261D6BFBD}"/>
    <dgm:cxn modelId="{33B77355-E577-40E4-9EAC-6E460A1C1001}" srcId="{7FE92821-437F-4E9A-B9F3-568789EF4883}" destId="{B0F1EAEB-FB20-4522-89F5-DB3811AAB8D9}" srcOrd="1" destOrd="0" parTransId="{CC0BD0DF-0E74-46C9-92F5-247DC27ED245}" sibTransId="{71B3DB9B-B1E5-4097-9D90-FCA2A2636FC5}"/>
    <dgm:cxn modelId="{8D321A83-CF63-4E00-B495-60544A2DA3F9}" type="presOf" srcId="{D86A1F72-26CD-4D23-A7FF-6E0608052243}" destId="{32034278-B68C-41C8-868C-C2B31A15CD61}" srcOrd="0" destOrd="1" presId="urn:microsoft.com/office/officeart/2008/layout/VerticalCurvedList"/>
    <dgm:cxn modelId="{7322CA95-915D-4DDB-8229-AF249754AD98}" srcId="{EAEDFCB5-B992-4BD1-A9D6-5B4A4A7979D9}" destId="{A7FFEA05-9275-4B49-BFE9-6EC3C97F6C39}" srcOrd="0" destOrd="0" parTransId="{EAAC03BC-29F2-4A9B-ADDB-DFE705541F7E}" sibTransId="{F94EA3DC-7C62-4766-9AEB-796F967C5D05}"/>
    <dgm:cxn modelId="{A7FBC6A3-2029-48F9-8FAC-727BEDB51402}" srcId="{A3DC8118-37CF-4C13-85B4-5FBF6594CD38}" destId="{DCA266C9-A795-430A-9064-DD8647049965}" srcOrd="0" destOrd="0" parTransId="{396DC4BA-5312-4B8D-844A-377C353015F5}" sibTransId="{2F98A125-361C-4D2E-8202-2159C5AE9DA0}"/>
    <dgm:cxn modelId="{AD69D9A6-CC22-466F-8C7F-3A685CF0FB66}" type="presOf" srcId="{B6B7D294-FE0F-484D-8A5E-15510B034349}" destId="{7D632F73-E9D0-456A-96DB-A371A11B8238}" srcOrd="0" destOrd="1" presId="urn:microsoft.com/office/officeart/2008/layout/VerticalCurvedList"/>
    <dgm:cxn modelId="{8BC15BC5-C4CE-4C94-894D-F09855889E93}" type="presOf" srcId="{6A984C63-751A-487A-8A0C-2D3150437107}" destId="{12A076B1-B4E2-464A-86E9-72E37FFF3032}" srcOrd="0" destOrd="0" presId="urn:microsoft.com/office/officeart/2008/layout/VerticalCurvedList"/>
    <dgm:cxn modelId="{39DD25D9-5491-4DA0-B943-02E89BDAF9E6}" type="presOf" srcId="{DAC8C7DE-5FC3-47BC-B8D6-16817A3953D0}" destId="{32034278-B68C-41C8-868C-C2B31A15CD61}" srcOrd="0" destOrd="0" presId="urn:microsoft.com/office/officeart/2008/layout/VerticalCurvedList"/>
    <dgm:cxn modelId="{1C2405E6-A5F2-43C9-90A4-7BF6F7B73279}" type="presOf" srcId="{A0F28CC8-EC6C-46CF-A0F2-F0656B356F90}" destId="{17DCC9FB-D583-492A-B0AE-B31C0AD88AAB}" srcOrd="0" destOrd="1" presId="urn:microsoft.com/office/officeart/2008/layout/VerticalCurvedList"/>
    <dgm:cxn modelId="{78CB2FE6-4071-4E3C-BA29-E63A43AC2F0B}" type="presOf" srcId="{A7E291A1-05CC-4AC2-A1DE-7BB23C26C881}" destId="{D8C5A741-EE36-41E8-A9F3-F4120891DD5D}" srcOrd="0" destOrd="0" presId="urn:microsoft.com/office/officeart/2008/layout/VerticalCurvedList"/>
    <dgm:cxn modelId="{1BD918E8-CC23-45A1-A3F0-7B66868C2C3B}" srcId="{7FE92821-437F-4E9A-B9F3-568789EF4883}" destId="{2FAD68E9-DFD2-4ADE-A73B-7C30CE570727}" srcOrd="3" destOrd="0" parTransId="{56A3D056-DA66-4D2C-B079-B20E32BD0441}" sibTransId="{172EF7A2-695E-4FF1-ACAE-EBB64249188F}"/>
    <dgm:cxn modelId="{EDBEE1F0-3F59-467E-BA35-AC64BA946EAF}" srcId="{B0F1EAEB-FB20-4522-89F5-DB3811AAB8D9}" destId="{B6B7D294-FE0F-484D-8A5E-15510B034349}" srcOrd="0" destOrd="0" parTransId="{AB3768E4-594E-4C8D-98EB-1131108291A0}" sibTransId="{36F323D1-546F-4822-BB24-3292D767953C}"/>
    <dgm:cxn modelId="{4DA323F8-4235-463E-AA70-3F29B1BA8492}" srcId="{7FE92821-437F-4E9A-B9F3-568789EF4883}" destId="{EAEDFCB5-B992-4BD1-A9D6-5B4A4A7979D9}" srcOrd="2" destOrd="0" parTransId="{96CD3AB2-0AD0-4E5F-A641-F8D1B5C57C23}" sibTransId="{BC4B7B76-DDA2-4F24-B7EF-68E570093204}"/>
    <dgm:cxn modelId="{F8017FFA-1ABD-4679-B760-EE47948106B3}" type="presOf" srcId="{3E95E7CB-A185-4C2F-B616-1B300AA20BD5}" destId="{12A076B1-B4E2-464A-86E9-72E37FFF3032}" srcOrd="0" destOrd="1" presId="urn:microsoft.com/office/officeart/2008/layout/VerticalCurvedList"/>
    <dgm:cxn modelId="{98EA9CAE-0A2E-4DC8-834A-E5FB32B7830C}" type="presParOf" srcId="{77018D95-AC45-4266-9082-CAF3E814B109}" destId="{83AD827E-A11D-4937-AA94-5B6BF1E6DCD9}" srcOrd="0" destOrd="0" presId="urn:microsoft.com/office/officeart/2008/layout/VerticalCurvedList"/>
    <dgm:cxn modelId="{FEE68518-2EBE-4240-9668-78E44E55B844}" type="presParOf" srcId="{83AD827E-A11D-4937-AA94-5B6BF1E6DCD9}" destId="{EC6A67D3-1FC8-4B84-9A80-469C9A947D3F}" srcOrd="0" destOrd="0" presId="urn:microsoft.com/office/officeart/2008/layout/VerticalCurvedList"/>
    <dgm:cxn modelId="{7C0F89D2-62CB-468E-AE28-4410998C6137}" type="presParOf" srcId="{EC6A67D3-1FC8-4B84-9A80-469C9A947D3F}" destId="{8AE6BBBC-5EB1-4BC4-8E2A-7D1E565A1610}" srcOrd="0" destOrd="0" presId="urn:microsoft.com/office/officeart/2008/layout/VerticalCurvedList"/>
    <dgm:cxn modelId="{52E93DE1-8DB3-4B2C-8AB0-6914370755B5}" type="presParOf" srcId="{EC6A67D3-1FC8-4B84-9A80-469C9A947D3F}" destId="{D8C5A741-EE36-41E8-A9F3-F4120891DD5D}" srcOrd="1" destOrd="0" presId="urn:microsoft.com/office/officeart/2008/layout/VerticalCurvedList"/>
    <dgm:cxn modelId="{5790BEA4-0466-42B1-A823-C2A7A0B0BB7C}" type="presParOf" srcId="{EC6A67D3-1FC8-4B84-9A80-469C9A947D3F}" destId="{D1FAC8C5-0892-46E7-B4AA-AE35E9593EC4}" srcOrd="2" destOrd="0" presId="urn:microsoft.com/office/officeart/2008/layout/VerticalCurvedList"/>
    <dgm:cxn modelId="{76B837B5-B093-4E82-BAB5-E55ECE79447F}" type="presParOf" srcId="{EC6A67D3-1FC8-4B84-9A80-469C9A947D3F}" destId="{4C5DF3A2-DB8A-4FC0-B7D3-7485804175EE}" srcOrd="3" destOrd="0" presId="urn:microsoft.com/office/officeart/2008/layout/VerticalCurvedList"/>
    <dgm:cxn modelId="{DEF5302B-8109-4096-92ED-D2BA8BD00CAC}" type="presParOf" srcId="{83AD827E-A11D-4937-AA94-5B6BF1E6DCD9}" destId="{32034278-B68C-41C8-868C-C2B31A15CD61}" srcOrd="1" destOrd="0" presId="urn:microsoft.com/office/officeart/2008/layout/VerticalCurvedList"/>
    <dgm:cxn modelId="{9AEB488A-886A-4AD2-992D-7A3392583B06}" type="presParOf" srcId="{83AD827E-A11D-4937-AA94-5B6BF1E6DCD9}" destId="{0C42E60F-711A-4203-9408-090B85B74482}" srcOrd="2" destOrd="0" presId="urn:microsoft.com/office/officeart/2008/layout/VerticalCurvedList"/>
    <dgm:cxn modelId="{94EB08AF-1528-4CE7-8CD5-9F965DCA1E95}" type="presParOf" srcId="{0C42E60F-711A-4203-9408-090B85B74482}" destId="{8788346C-8E7D-470A-82E2-2C8B3C8B26F1}" srcOrd="0" destOrd="0" presId="urn:microsoft.com/office/officeart/2008/layout/VerticalCurvedList"/>
    <dgm:cxn modelId="{4EFBEC6C-6D36-4ACD-AE16-A4BFB78B14A0}" type="presParOf" srcId="{83AD827E-A11D-4937-AA94-5B6BF1E6DCD9}" destId="{7D632F73-E9D0-456A-96DB-A371A11B8238}" srcOrd="3" destOrd="0" presId="urn:microsoft.com/office/officeart/2008/layout/VerticalCurvedList"/>
    <dgm:cxn modelId="{5C657FD9-40F1-4AF3-9EEA-AAE360CC2BC8}" type="presParOf" srcId="{83AD827E-A11D-4937-AA94-5B6BF1E6DCD9}" destId="{7077C100-96C3-473D-B91C-F1138E033135}" srcOrd="4" destOrd="0" presId="urn:microsoft.com/office/officeart/2008/layout/VerticalCurvedList"/>
    <dgm:cxn modelId="{7BC2392F-BA87-4A50-9FF3-6ABB184682E6}" type="presParOf" srcId="{7077C100-96C3-473D-B91C-F1138E033135}" destId="{DF144ECE-64AF-4ADD-9467-0BF0E369D544}" srcOrd="0" destOrd="0" presId="urn:microsoft.com/office/officeart/2008/layout/VerticalCurvedList"/>
    <dgm:cxn modelId="{61AC7040-14BB-412F-8DA3-E167612A5FAF}" type="presParOf" srcId="{83AD827E-A11D-4937-AA94-5B6BF1E6DCD9}" destId="{E294EDFD-DC2C-49C4-8A03-64544D934479}" srcOrd="5" destOrd="0" presId="urn:microsoft.com/office/officeart/2008/layout/VerticalCurvedList"/>
    <dgm:cxn modelId="{35233C4E-9E0A-442A-A29A-60DAD6F298F1}" type="presParOf" srcId="{83AD827E-A11D-4937-AA94-5B6BF1E6DCD9}" destId="{22A02313-D4F7-495B-8801-12BB82EAD39A}" srcOrd="6" destOrd="0" presId="urn:microsoft.com/office/officeart/2008/layout/VerticalCurvedList"/>
    <dgm:cxn modelId="{EC2E543E-4200-4544-8D5E-59992E08F451}" type="presParOf" srcId="{22A02313-D4F7-495B-8801-12BB82EAD39A}" destId="{28BF29A9-115B-4FD1-ADC8-D1F6A6B02AB6}" srcOrd="0" destOrd="0" presId="urn:microsoft.com/office/officeart/2008/layout/VerticalCurvedList"/>
    <dgm:cxn modelId="{607A0640-95E4-4468-B0FC-1A78B3695E62}" type="presParOf" srcId="{83AD827E-A11D-4937-AA94-5B6BF1E6DCD9}" destId="{17DCC9FB-D583-492A-B0AE-B31C0AD88AAB}" srcOrd="7" destOrd="0" presId="urn:microsoft.com/office/officeart/2008/layout/VerticalCurvedList"/>
    <dgm:cxn modelId="{8BCDBC27-BB35-4987-BD2D-FA1065BF8D60}" type="presParOf" srcId="{83AD827E-A11D-4937-AA94-5B6BF1E6DCD9}" destId="{CD04881E-4EFF-4EA0-85C6-8B1BDEF565E5}" srcOrd="8" destOrd="0" presId="urn:microsoft.com/office/officeart/2008/layout/VerticalCurvedList"/>
    <dgm:cxn modelId="{038B6E43-A33B-4E90-8804-E351A5F0658F}" type="presParOf" srcId="{CD04881E-4EFF-4EA0-85C6-8B1BDEF565E5}" destId="{64D43B3E-3AC5-49D6-8A19-A1E985B82BD5}" srcOrd="0" destOrd="0" presId="urn:microsoft.com/office/officeart/2008/layout/VerticalCurvedList"/>
    <dgm:cxn modelId="{8904F670-72DF-465E-AE11-AB3A52F82470}" type="presParOf" srcId="{83AD827E-A11D-4937-AA94-5B6BF1E6DCD9}" destId="{12A076B1-B4E2-464A-86E9-72E37FFF3032}" srcOrd="9" destOrd="0" presId="urn:microsoft.com/office/officeart/2008/layout/VerticalCurvedList"/>
    <dgm:cxn modelId="{B9A195CB-4673-469B-964E-89CBE9E23705}" type="presParOf" srcId="{83AD827E-A11D-4937-AA94-5B6BF1E6DCD9}" destId="{09FEC0DF-D4EF-40E1-B778-43337E106622}" srcOrd="10" destOrd="0" presId="urn:microsoft.com/office/officeart/2008/layout/VerticalCurvedList"/>
    <dgm:cxn modelId="{108143D8-3CBA-4B3B-BF60-FD75BBEF3A4F}" type="presParOf" srcId="{09FEC0DF-D4EF-40E1-B778-43337E106622}" destId="{04E59D9F-5064-47FD-B1A7-059D9676CC68}" srcOrd="0" destOrd="0" presId="urn:microsoft.com/office/officeart/2008/layout/VerticalCurvedList"/>
    <dgm:cxn modelId="{0F8691F0-963D-4888-8499-152CBA6BF022}" type="presParOf" srcId="{83AD827E-A11D-4937-AA94-5B6BF1E6DCD9}" destId="{825634B7-387A-42DD-86F9-359EA60C7381}" srcOrd="11" destOrd="0" presId="urn:microsoft.com/office/officeart/2008/layout/VerticalCurvedList"/>
    <dgm:cxn modelId="{82B9C764-A317-476B-9499-EF9E4C50ACA8}" type="presParOf" srcId="{83AD827E-A11D-4937-AA94-5B6BF1E6DCD9}" destId="{12C83707-97BE-4CBA-9080-3AE754F6F1A9}" srcOrd="12" destOrd="0" presId="urn:microsoft.com/office/officeart/2008/layout/VerticalCurvedList"/>
    <dgm:cxn modelId="{1B3CF7A6-14BD-4BDE-88F4-DCA8B934C221}" type="presParOf" srcId="{12C83707-97BE-4CBA-9080-3AE754F6F1A9}" destId="{00314F69-EBDF-4512-8217-719F42A96C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4C403-AAEF-45F6-85D9-9CFB5A23BFD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F5CC5-CD60-49A6-904B-B78E2C34C740}">
      <dgm:prSet phldrT="[Текст]"/>
      <dgm:spPr/>
      <dgm:t>
        <a:bodyPr/>
        <a:lstStyle/>
        <a:p>
          <a:r>
            <a:rPr lang="uk-UA" dirty="0"/>
            <a:t>Система енергомоніторингу</a:t>
          </a:r>
          <a:endParaRPr lang="ru-RU" dirty="0"/>
        </a:p>
      </dgm:t>
    </dgm:pt>
    <dgm:pt modelId="{369407C9-0738-42E5-B6D4-7AEBC45ACB5A}" type="parTrans" cxnId="{1D7CF391-7716-48F2-9777-5397E17BE0B6}">
      <dgm:prSet/>
      <dgm:spPr/>
      <dgm:t>
        <a:bodyPr/>
        <a:lstStyle/>
        <a:p>
          <a:endParaRPr lang="ru-RU"/>
        </a:p>
      </dgm:t>
    </dgm:pt>
    <dgm:pt modelId="{E1E1E4D0-610C-4073-A1C3-E6359CF052A4}" type="sibTrans" cxnId="{1D7CF391-7716-48F2-9777-5397E17BE0B6}">
      <dgm:prSet/>
      <dgm:spPr/>
      <dgm:t>
        <a:bodyPr/>
        <a:lstStyle/>
        <a:p>
          <a:endParaRPr lang="ru-RU"/>
        </a:p>
      </dgm:t>
    </dgm:pt>
    <dgm:pt modelId="{FD66FAB0-38EC-4190-8B56-A028B9B87F78}">
      <dgm:prSet phldrT="[Текст]"/>
      <dgm:spPr/>
      <dgm:t>
        <a:bodyPr/>
        <a:lstStyle/>
        <a:p>
          <a:r>
            <a:rPr lang="uk-UA" dirty="0"/>
            <a:t>Термомодернізація ЖДНЗ №63</a:t>
          </a:r>
          <a:endParaRPr lang="ru-RU" dirty="0"/>
        </a:p>
      </dgm:t>
    </dgm:pt>
    <dgm:pt modelId="{CB6A7879-0BC5-4ECD-B00C-1206078F08BB}" type="parTrans" cxnId="{94E717E9-DD41-4A43-8D60-C8D374CC264A}">
      <dgm:prSet/>
      <dgm:spPr/>
      <dgm:t>
        <a:bodyPr/>
        <a:lstStyle/>
        <a:p>
          <a:endParaRPr lang="ru-RU"/>
        </a:p>
      </dgm:t>
    </dgm:pt>
    <dgm:pt modelId="{83CD1B19-79B0-4238-8518-AE6785C3AC6F}" type="sibTrans" cxnId="{94E717E9-DD41-4A43-8D60-C8D374CC264A}">
      <dgm:prSet/>
      <dgm:spPr/>
      <dgm:t>
        <a:bodyPr/>
        <a:lstStyle/>
        <a:p>
          <a:endParaRPr lang="ru-RU"/>
        </a:p>
      </dgm:t>
    </dgm:pt>
    <dgm:pt modelId="{B32A0809-2E7B-4F07-810A-7EC825DFBED9}">
      <dgm:prSet phldrT="[Текст]"/>
      <dgm:spPr/>
      <dgm:t>
        <a:bodyPr/>
        <a:lstStyle/>
        <a:p>
          <a:r>
            <a:rPr lang="uk-UA" dirty="0"/>
            <a:t>Розвиток інституційної спроможності</a:t>
          </a:r>
          <a:endParaRPr lang="ru-RU" dirty="0"/>
        </a:p>
      </dgm:t>
    </dgm:pt>
    <dgm:pt modelId="{3584010C-94DF-4816-92BB-AF7A1BE8DE43}" type="parTrans" cxnId="{A151EAC0-A783-4259-8875-F51944F5D30E}">
      <dgm:prSet/>
      <dgm:spPr/>
      <dgm:t>
        <a:bodyPr/>
        <a:lstStyle/>
        <a:p>
          <a:endParaRPr lang="ru-RU"/>
        </a:p>
      </dgm:t>
    </dgm:pt>
    <dgm:pt modelId="{5A514EB2-8254-4D48-B3A1-D18B00BE14CF}" type="sibTrans" cxnId="{A151EAC0-A783-4259-8875-F51944F5D30E}">
      <dgm:prSet/>
      <dgm:spPr/>
      <dgm:t>
        <a:bodyPr/>
        <a:lstStyle/>
        <a:p>
          <a:endParaRPr lang="ru-RU"/>
        </a:p>
      </dgm:t>
    </dgm:pt>
    <dgm:pt modelId="{A41CD84A-9DB9-4C03-945D-E8458F0D3DF1}" type="pres">
      <dgm:prSet presAssocID="{0EB4C403-AAEF-45F6-85D9-9CFB5A23BFDC}" presName="Name0" presStyleCnt="0">
        <dgm:presLayoutVars>
          <dgm:dir/>
          <dgm:resizeHandles val="exact"/>
        </dgm:presLayoutVars>
      </dgm:prSet>
      <dgm:spPr/>
    </dgm:pt>
    <dgm:pt modelId="{AB860426-C3A4-4AD8-992B-B1512F8895F8}" type="pres">
      <dgm:prSet presAssocID="{802F5CC5-CD60-49A6-904B-B78E2C34C740}" presName="composite" presStyleCnt="0"/>
      <dgm:spPr/>
    </dgm:pt>
    <dgm:pt modelId="{CE900B01-E727-4E82-8D43-AC77E4707AC4}" type="pres">
      <dgm:prSet presAssocID="{802F5CC5-CD60-49A6-904B-B78E2C34C740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223927B-983B-4B91-AD83-D1A841621E7F}" type="pres">
      <dgm:prSet presAssocID="{802F5CC5-CD60-49A6-904B-B78E2C34C740}" presName="wedgeRectCallout1" presStyleLbl="node1" presStyleIdx="0" presStyleCnt="3">
        <dgm:presLayoutVars>
          <dgm:bulletEnabled val="1"/>
        </dgm:presLayoutVars>
      </dgm:prSet>
      <dgm:spPr/>
    </dgm:pt>
    <dgm:pt modelId="{C5B74CEF-60F1-4DDC-BDB1-90D6C8B4FBEE}" type="pres">
      <dgm:prSet presAssocID="{E1E1E4D0-610C-4073-A1C3-E6359CF052A4}" presName="sibTrans" presStyleCnt="0"/>
      <dgm:spPr/>
    </dgm:pt>
    <dgm:pt modelId="{92C2AA5F-88B6-4328-81ED-18A9AC9B69F0}" type="pres">
      <dgm:prSet presAssocID="{FD66FAB0-38EC-4190-8B56-A028B9B87F78}" presName="composite" presStyleCnt="0"/>
      <dgm:spPr/>
    </dgm:pt>
    <dgm:pt modelId="{F522CFE2-7CB1-43DE-88C8-6B702FE8105A}" type="pres">
      <dgm:prSet presAssocID="{FD66FAB0-38EC-4190-8B56-A028B9B87F78}" presName="rect1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A5A1469-5D19-49E0-88A7-5502C5429FF4}" type="pres">
      <dgm:prSet presAssocID="{FD66FAB0-38EC-4190-8B56-A028B9B87F78}" presName="wedgeRectCallout1" presStyleLbl="node1" presStyleIdx="1" presStyleCnt="3">
        <dgm:presLayoutVars>
          <dgm:bulletEnabled val="1"/>
        </dgm:presLayoutVars>
      </dgm:prSet>
      <dgm:spPr/>
    </dgm:pt>
    <dgm:pt modelId="{EBCEE7CA-FE8A-4BE5-A59A-CFA22FEAF2FB}" type="pres">
      <dgm:prSet presAssocID="{83CD1B19-79B0-4238-8518-AE6785C3AC6F}" presName="sibTrans" presStyleCnt="0"/>
      <dgm:spPr/>
    </dgm:pt>
    <dgm:pt modelId="{83348EFA-D0CC-45FA-8D98-CC73238C5B27}" type="pres">
      <dgm:prSet presAssocID="{B32A0809-2E7B-4F07-810A-7EC825DFBED9}" presName="composite" presStyleCnt="0"/>
      <dgm:spPr/>
    </dgm:pt>
    <dgm:pt modelId="{2DAEE439-2CA5-4820-8DC2-E2D1ECDCE970}" type="pres">
      <dgm:prSet presAssocID="{B32A0809-2E7B-4F07-810A-7EC825DFBED9}" presName="rect1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A90E94B-1229-4590-8B41-FC7D71040676}" type="pres">
      <dgm:prSet presAssocID="{B32A0809-2E7B-4F07-810A-7EC825DFBED9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2EF07B44-AB3D-49B2-A4BD-A3C8207DDBAE}" type="presOf" srcId="{B32A0809-2E7B-4F07-810A-7EC825DFBED9}" destId="{0A90E94B-1229-4590-8B41-FC7D71040676}" srcOrd="0" destOrd="0" presId="urn:microsoft.com/office/officeart/2008/layout/BendingPictureCaptionList"/>
    <dgm:cxn modelId="{3F23C956-CD6C-45D1-946D-16F0E8FDA714}" type="presOf" srcId="{0EB4C403-AAEF-45F6-85D9-9CFB5A23BFDC}" destId="{A41CD84A-9DB9-4C03-945D-E8458F0D3DF1}" srcOrd="0" destOrd="0" presId="urn:microsoft.com/office/officeart/2008/layout/BendingPictureCaptionList"/>
    <dgm:cxn modelId="{1D7CF391-7716-48F2-9777-5397E17BE0B6}" srcId="{0EB4C403-AAEF-45F6-85D9-9CFB5A23BFDC}" destId="{802F5CC5-CD60-49A6-904B-B78E2C34C740}" srcOrd="0" destOrd="0" parTransId="{369407C9-0738-42E5-B6D4-7AEBC45ACB5A}" sibTransId="{E1E1E4D0-610C-4073-A1C3-E6359CF052A4}"/>
    <dgm:cxn modelId="{37B99393-16EB-4244-A531-D3D7676DFE90}" type="presOf" srcId="{FD66FAB0-38EC-4190-8B56-A028B9B87F78}" destId="{5A5A1469-5D19-49E0-88A7-5502C5429FF4}" srcOrd="0" destOrd="0" presId="urn:microsoft.com/office/officeart/2008/layout/BendingPictureCaptionList"/>
    <dgm:cxn modelId="{A151EAC0-A783-4259-8875-F51944F5D30E}" srcId="{0EB4C403-AAEF-45F6-85D9-9CFB5A23BFDC}" destId="{B32A0809-2E7B-4F07-810A-7EC825DFBED9}" srcOrd="2" destOrd="0" parTransId="{3584010C-94DF-4816-92BB-AF7A1BE8DE43}" sibTransId="{5A514EB2-8254-4D48-B3A1-D18B00BE14CF}"/>
    <dgm:cxn modelId="{1247D1E2-C2B7-4076-B266-ACFD1E67C0B4}" type="presOf" srcId="{802F5CC5-CD60-49A6-904B-B78E2C34C740}" destId="{4223927B-983B-4B91-AD83-D1A841621E7F}" srcOrd="0" destOrd="0" presId="urn:microsoft.com/office/officeart/2008/layout/BendingPictureCaptionList"/>
    <dgm:cxn modelId="{94E717E9-DD41-4A43-8D60-C8D374CC264A}" srcId="{0EB4C403-AAEF-45F6-85D9-9CFB5A23BFDC}" destId="{FD66FAB0-38EC-4190-8B56-A028B9B87F78}" srcOrd="1" destOrd="0" parTransId="{CB6A7879-0BC5-4ECD-B00C-1206078F08BB}" sibTransId="{83CD1B19-79B0-4238-8518-AE6785C3AC6F}"/>
    <dgm:cxn modelId="{B26B21F1-8679-44E5-BD21-09D830F344F4}" type="presParOf" srcId="{A41CD84A-9DB9-4C03-945D-E8458F0D3DF1}" destId="{AB860426-C3A4-4AD8-992B-B1512F8895F8}" srcOrd="0" destOrd="0" presId="urn:microsoft.com/office/officeart/2008/layout/BendingPictureCaptionList"/>
    <dgm:cxn modelId="{A2B2B1A2-5EE1-4F3E-B4C5-3E79B27CB579}" type="presParOf" srcId="{AB860426-C3A4-4AD8-992B-B1512F8895F8}" destId="{CE900B01-E727-4E82-8D43-AC77E4707AC4}" srcOrd="0" destOrd="0" presId="urn:microsoft.com/office/officeart/2008/layout/BendingPictureCaptionList"/>
    <dgm:cxn modelId="{13D75EE5-8EEE-48CE-9DB7-1A7ECEC1B2D9}" type="presParOf" srcId="{AB860426-C3A4-4AD8-992B-B1512F8895F8}" destId="{4223927B-983B-4B91-AD83-D1A841621E7F}" srcOrd="1" destOrd="0" presId="urn:microsoft.com/office/officeart/2008/layout/BendingPictureCaptionList"/>
    <dgm:cxn modelId="{8CFF0C3C-0B2D-4C33-B2F1-689D21BEA321}" type="presParOf" srcId="{A41CD84A-9DB9-4C03-945D-E8458F0D3DF1}" destId="{C5B74CEF-60F1-4DDC-BDB1-90D6C8B4FBEE}" srcOrd="1" destOrd="0" presId="urn:microsoft.com/office/officeart/2008/layout/BendingPictureCaptionList"/>
    <dgm:cxn modelId="{48673C40-12F0-4676-A7F3-19785B6B04B9}" type="presParOf" srcId="{A41CD84A-9DB9-4C03-945D-E8458F0D3DF1}" destId="{92C2AA5F-88B6-4328-81ED-18A9AC9B69F0}" srcOrd="2" destOrd="0" presId="urn:microsoft.com/office/officeart/2008/layout/BendingPictureCaptionList"/>
    <dgm:cxn modelId="{A443B0C3-271B-45CE-AFD9-994649BF54FE}" type="presParOf" srcId="{92C2AA5F-88B6-4328-81ED-18A9AC9B69F0}" destId="{F522CFE2-7CB1-43DE-88C8-6B702FE8105A}" srcOrd="0" destOrd="0" presId="urn:microsoft.com/office/officeart/2008/layout/BendingPictureCaptionList"/>
    <dgm:cxn modelId="{50333874-E484-4BC5-8EB5-9B1D18E135EF}" type="presParOf" srcId="{92C2AA5F-88B6-4328-81ED-18A9AC9B69F0}" destId="{5A5A1469-5D19-49E0-88A7-5502C5429FF4}" srcOrd="1" destOrd="0" presId="urn:microsoft.com/office/officeart/2008/layout/BendingPictureCaptionList"/>
    <dgm:cxn modelId="{BBFF4D6A-87F4-4370-916C-755F3A7E3A16}" type="presParOf" srcId="{A41CD84A-9DB9-4C03-945D-E8458F0D3DF1}" destId="{EBCEE7CA-FE8A-4BE5-A59A-CFA22FEAF2FB}" srcOrd="3" destOrd="0" presId="urn:microsoft.com/office/officeart/2008/layout/BendingPictureCaptionList"/>
    <dgm:cxn modelId="{59FEDD3C-3BCB-4319-8849-F49566108A4E}" type="presParOf" srcId="{A41CD84A-9DB9-4C03-945D-E8458F0D3DF1}" destId="{83348EFA-D0CC-45FA-8D98-CC73238C5B27}" srcOrd="4" destOrd="0" presId="urn:microsoft.com/office/officeart/2008/layout/BendingPictureCaptionList"/>
    <dgm:cxn modelId="{81276DF5-E134-4806-BBC6-8F97A8464E73}" type="presParOf" srcId="{83348EFA-D0CC-45FA-8D98-CC73238C5B27}" destId="{2DAEE439-2CA5-4820-8DC2-E2D1ECDCE970}" srcOrd="0" destOrd="0" presId="urn:microsoft.com/office/officeart/2008/layout/BendingPictureCaptionList"/>
    <dgm:cxn modelId="{58A03C35-2B9F-4E8F-99BD-5871D534AE39}" type="presParOf" srcId="{83348EFA-D0CC-45FA-8D98-CC73238C5B27}" destId="{0A90E94B-1229-4590-8B41-FC7D71040676}" srcOrd="1" destOrd="0" presId="urn:microsoft.com/office/officeart/2008/layout/BendingPictureCaptionList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5A741-EE36-41E8-A9F3-F4120891DD5D}">
      <dsp:nvSpPr>
        <dsp:cNvPr id="0" name=""/>
        <dsp:cNvSpPr/>
      </dsp:nvSpPr>
      <dsp:spPr>
        <a:xfrm>
          <a:off x="-7459443" y="-1140160"/>
          <a:ext cx="8877766" cy="8877766"/>
        </a:xfrm>
        <a:prstGeom prst="blockArc">
          <a:avLst>
            <a:gd name="adj1" fmla="val 18900000"/>
            <a:gd name="adj2" fmla="val 2700000"/>
            <a:gd name="adj3" fmla="val 243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34278-B68C-41C8-868C-C2B31A15CD61}">
      <dsp:nvSpPr>
        <dsp:cNvPr id="0" name=""/>
        <dsp:cNvSpPr/>
      </dsp:nvSpPr>
      <dsp:spPr>
        <a:xfrm>
          <a:off x="528125" y="347421"/>
          <a:ext cx="8679175" cy="694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322" tIns="38100" rIns="38100" bIns="38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«</a:t>
          </a:r>
          <a:r>
            <a:rPr lang="uk-UA" sz="1500" kern="1200" noProof="0" dirty="0">
              <a:solidFill>
                <a:schemeClr val="tx1"/>
              </a:solidFill>
            </a:rPr>
            <a:t>Енергоефективність у громадах»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i="0" kern="1200" noProof="0" dirty="0">
              <a:solidFill>
                <a:schemeClr val="tx1"/>
              </a:solidFill>
            </a:rPr>
            <a:t>Тривалість: </a:t>
          </a:r>
          <a:r>
            <a:rPr lang="en-US" sz="1200" i="0" kern="1200" noProof="0" dirty="0">
              <a:solidFill>
                <a:schemeClr val="tx1"/>
              </a:solidFill>
            </a:rPr>
            <a:t>2013-2017</a:t>
          </a:r>
          <a:endParaRPr lang="uk-UA" sz="1200" i="0" kern="1200" noProof="0" dirty="0">
            <a:solidFill>
              <a:schemeClr val="tx1"/>
            </a:solidFill>
          </a:endParaRPr>
        </a:p>
      </dsp:txBody>
      <dsp:txXfrm>
        <a:off x="528125" y="347421"/>
        <a:ext cx="8679175" cy="694579"/>
      </dsp:txXfrm>
    </dsp:sp>
    <dsp:sp modelId="{8788346C-8E7D-470A-82E2-2C8B3C8B26F1}">
      <dsp:nvSpPr>
        <dsp:cNvPr id="0" name=""/>
        <dsp:cNvSpPr/>
      </dsp:nvSpPr>
      <dsp:spPr>
        <a:xfrm>
          <a:off x="94013" y="260599"/>
          <a:ext cx="868223" cy="868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632F73-E9D0-456A-96DB-A371A11B8238}">
      <dsp:nvSpPr>
        <dsp:cNvPr id="0" name=""/>
        <dsp:cNvSpPr/>
      </dsp:nvSpPr>
      <dsp:spPr>
        <a:xfrm>
          <a:off x="1099464" y="1389158"/>
          <a:ext cx="8107837" cy="694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322" tIns="38100" rIns="38100" bIns="38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«Інтегрований розвиток міст в Україні»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solidFill>
                <a:schemeClr val="tx1"/>
              </a:solidFill>
            </a:rPr>
            <a:t>Тривалість: 201</a:t>
          </a:r>
          <a:r>
            <a:rPr lang="en-US" sz="1200" kern="1200" dirty="0">
              <a:solidFill>
                <a:schemeClr val="tx1"/>
              </a:solidFill>
            </a:rPr>
            <a:t>5</a:t>
          </a:r>
          <a:r>
            <a:rPr lang="uk-UA" sz="1200" kern="1200" dirty="0">
              <a:solidFill>
                <a:schemeClr val="tx1"/>
              </a:solidFill>
            </a:rPr>
            <a:t>-2019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099464" y="1389158"/>
        <a:ext cx="8107837" cy="694579"/>
      </dsp:txXfrm>
    </dsp:sp>
    <dsp:sp modelId="{DF144ECE-64AF-4ADD-9467-0BF0E369D544}">
      <dsp:nvSpPr>
        <dsp:cNvPr id="0" name=""/>
        <dsp:cNvSpPr/>
      </dsp:nvSpPr>
      <dsp:spPr>
        <a:xfrm>
          <a:off x="665352" y="1302335"/>
          <a:ext cx="868223" cy="868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94EDFD-DC2C-49C4-8A03-64544D934479}">
      <dsp:nvSpPr>
        <dsp:cNvPr id="0" name=""/>
        <dsp:cNvSpPr/>
      </dsp:nvSpPr>
      <dsp:spPr>
        <a:xfrm>
          <a:off x="1360723" y="2430894"/>
          <a:ext cx="7846578" cy="694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322" tIns="38100" rIns="38100" bIns="38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«Енергоефективність в громадах ІІ»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solidFill>
                <a:schemeClr val="tx1"/>
              </a:solidFill>
            </a:rPr>
            <a:t>Тривалість: 2017-2019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360723" y="2430894"/>
        <a:ext cx="7846578" cy="694579"/>
      </dsp:txXfrm>
    </dsp:sp>
    <dsp:sp modelId="{28BF29A9-115B-4FD1-ADC8-D1F6A6B02AB6}">
      <dsp:nvSpPr>
        <dsp:cNvPr id="0" name=""/>
        <dsp:cNvSpPr/>
      </dsp:nvSpPr>
      <dsp:spPr>
        <a:xfrm>
          <a:off x="926611" y="2344072"/>
          <a:ext cx="868223" cy="868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DCC9FB-D583-492A-B0AE-B31C0AD88AAB}">
      <dsp:nvSpPr>
        <dsp:cNvPr id="0" name=""/>
        <dsp:cNvSpPr/>
      </dsp:nvSpPr>
      <dsp:spPr>
        <a:xfrm>
          <a:off x="1360723" y="3471971"/>
          <a:ext cx="7846578" cy="694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322" tIns="38100" rIns="38100" bIns="381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>
              <a:solidFill>
                <a:schemeClr val="tx1"/>
              </a:solidFill>
            </a:rPr>
            <a:t>«Інтегрований розвиток міст ІІ»</a:t>
          </a:r>
          <a:endParaRPr lang="ru-RU" sz="15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solidFill>
                <a:schemeClr val="tx1"/>
              </a:solidFill>
            </a:rPr>
            <a:t>Тривалість:</a:t>
          </a:r>
          <a:r>
            <a:rPr lang="en-US" sz="1200" kern="1200" dirty="0">
              <a:solidFill>
                <a:schemeClr val="tx1"/>
              </a:solidFill>
            </a:rPr>
            <a:t> 2019-2023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360723" y="3471971"/>
        <a:ext cx="7846578" cy="694579"/>
      </dsp:txXfrm>
    </dsp:sp>
    <dsp:sp modelId="{64D43B3E-3AC5-49D6-8A19-A1E985B82BD5}">
      <dsp:nvSpPr>
        <dsp:cNvPr id="0" name=""/>
        <dsp:cNvSpPr/>
      </dsp:nvSpPr>
      <dsp:spPr>
        <a:xfrm>
          <a:off x="926611" y="3385149"/>
          <a:ext cx="868223" cy="868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A076B1-B4E2-464A-86E9-72E37FFF3032}">
      <dsp:nvSpPr>
        <dsp:cNvPr id="0" name=""/>
        <dsp:cNvSpPr/>
      </dsp:nvSpPr>
      <dsp:spPr>
        <a:xfrm>
          <a:off x="1099464" y="4513707"/>
          <a:ext cx="8107837" cy="694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322" tIns="38100" rIns="38100" bIns="3810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b="0" i="0" kern="1200" noProof="0" dirty="0">
              <a:solidFill>
                <a:schemeClr val="tx1"/>
              </a:solidFill>
            </a:rPr>
            <a:t>Застосування та імплементація Угоди про асоціацію між ЄС та Україною у сфері торгівлі</a:t>
          </a:r>
          <a:endParaRPr lang="uk-UA" sz="1500" kern="1200" noProof="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solidFill>
                <a:schemeClr val="tx1"/>
              </a:solidFill>
            </a:rPr>
            <a:t>Тривалість: 2020-2024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099464" y="4513707"/>
        <a:ext cx="8107837" cy="694579"/>
      </dsp:txXfrm>
    </dsp:sp>
    <dsp:sp modelId="{04E59D9F-5064-47FD-B1A7-059D9676CC68}">
      <dsp:nvSpPr>
        <dsp:cNvPr id="0" name=""/>
        <dsp:cNvSpPr/>
      </dsp:nvSpPr>
      <dsp:spPr>
        <a:xfrm>
          <a:off x="665352" y="4426885"/>
          <a:ext cx="868223" cy="868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5634B7-387A-42DD-86F9-359EA60C7381}">
      <dsp:nvSpPr>
        <dsp:cNvPr id="0" name=""/>
        <dsp:cNvSpPr/>
      </dsp:nvSpPr>
      <dsp:spPr>
        <a:xfrm>
          <a:off x="528125" y="5555444"/>
          <a:ext cx="8679175" cy="6945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1322" tIns="38100" rIns="38100" bIns="38100" numCol="1" spcCol="1270" anchor="t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noProof="0" dirty="0">
              <a:solidFill>
                <a:schemeClr val="tx1"/>
              </a:solidFill>
            </a:rPr>
            <a:t>«Просування енергоефективності та імплементації Директиви ЄС про енергоефективність в Україні»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>
              <a:solidFill>
                <a:schemeClr val="tx1"/>
              </a:solidFill>
            </a:rPr>
            <a:t>Тривалість: 2020-2025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28125" y="5555444"/>
        <a:ext cx="8679175" cy="694579"/>
      </dsp:txXfrm>
    </dsp:sp>
    <dsp:sp modelId="{00314F69-EBDF-4512-8217-719F42A96C5A}">
      <dsp:nvSpPr>
        <dsp:cNvPr id="0" name=""/>
        <dsp:cNvSpPr/>
      </dsp:nvSpPr>
      <dsp:spPr>
        <a:xfrm>
          <a:off x="94013" y="5468622"/>
          <a:ext cx="868223" cy="868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00B01-E727-4E82-8D43-AC77E4707AC4}">
      <dsp:nvSpPr>
        <dsp:cNvPr id="0" name=""/>
        <dsp:cNvSpPr/>
      </dsp:nvSpPr>
      <dsp:spPr>
        <a:xfrm>
          <a:off x="0" y="1682766"/>
          <a:ext cx="3150195" cy="25201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3927B-983B-4B91-AD83-D1A841621E7F}">
      <dsp:nvSpPr>
        <dsp:cNvPr id="0" name=""/>
        <dsp:cNvSpPr/>
      </dsp:nvSpPr>
      <dsp:spPr>
        <a:xfrm>
          <a:off x="283517" y="3950907"/>
          <a:ext cx="2803673" cy="8820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Система енергомоніторингу</a:t>
          </a:r>
          <a:endParaRPr lang="ru-RU" sz="2000" kern="1200" dirty="0"/>
        </a:p>
      </dsp:txBody>
      <dsp:txXfrm>
        <a:off x="283517" y="3950907"/>
        <a:ext cx="2803673" cy="882054"/>
      </dsp:txXfrm>
    </dsp:sp>
    <dsp:sp modelId="{F522CFE2-7CB1-43DE-88C8-6B702FE8105A}">
      <dsp:nvSpPr>
        <dsp:cNvPr id="0" name=""/>
        <dsp:cNvSpPr/>
      </dsp:nvSpPr>
      <dsp:spPr>
        <a:xfrm>
          <a:off x="3465214" y="1682766"/>
          <a:ext cx="3150195" cy="252015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A1469-5D19-49E0-88A7-5502C5429FF4}">
      <dsp:nvSpPr>
        <dsp:cNvPr id="0" name=""/>
        <dsp:cNvSpPr/>
      </dsp:nvSpPr>
      <dsp:spPr>
        <a:xfrm>
          <a:off x="3748732" y="3950907"/>
          <a:ext cx="2803673" cy="8820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Термомодернізація ЖДНЗ №63</a:t>
          </a:r>
          <a:endParaRPr lang="ru-RU" sz="2000" kern="1200" dirty="0"/>
        </a:p>
      </dsp:txBody>
      <dsp:txXfrm>
        <a:off x="3748732" y="3950907"/>
        <a:ext cx="2803673" cy="882054"/>
      </dsp:txXfrm>
    </dsp:sp>
    <dsp:sp modelId="{2DAEE439-2CA5-4820-8DC2-E2D1ECDCE970}">
      <dsp:nvSpPr>
        <dsp:cNvPr id="0" name=""/>
        <dsp:cNvSpPr/>
      </dsp:nvSpPr>
      <dsp:spPr>
        <a:xfrm>
          <a:off x="6930429" y="1682766"/>
          <a:ext cx="3150195" cy="25201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0E94B-1229-4590-8B41-FC7D71040676}">
      <dsp:nvSpPr>
        <dsp:cNvPr id="0" name=""/>
        <dsp:cNvSpPr/>
      </dsp:nvSpPr>
      <dsp:spPr>
        <a:xfrm>
          <a:off x="7213947" y="3950907"/>
          <a:ext cx="2803673" cy="8820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Розвиток інституційної спроможності</a:t>
          </a:r>
          <a:endParaRPr lang="ru-RU" sz="2000" kern="1200" dirty="0"/>
        </a:p>
      </dsp:txBody>
      <dsp:txXfrm>
        <a:off x="7213947" y="3950907"/>
        <a:ext cx="2803673" cy="882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0.32772</cdr:x>
      <cdr:y>0.06521</cdr:y>
    </cdr:from>
    <cdr:to>
      <cdr:x>0.48671</cdr:x>
      <cdr:y>0.15666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3303639" y="427647"/>
          <a:ext cx="1602658" cy="59976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uk-UA" dirty="0"/>
            <a:t>Термомодернізація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0.29765</cdr:x>
      <cdr:y>0.05916</cdr:y>
    </cdr:from>
    <cdr:to>
      <cdr:x>0.45663</cdr:x>
      <cdr:y>0.16636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3000478" y="330962"/>
          <a:ext cx="1602658" cy="59976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dirty="0"/>
            <a:t>Термомодернізація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46" cy="502875"/>
          </a:xfrm>
          <a:prstGeom prst="rect">
            <a:avLst/>
          </a:prstGeom>
        </p:spPr>
        <p:txBody>
          <a:bodyPr vert="horz" lIns="84710" tIns="42355" rIns="84710" bIns="4235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171" y="0"/>
            <a:ext cx="2985546" cy="502875"/>
          </a:xfrm>
          <a:prstGeom prst="rect">
            <a:avLst/>
          </a:prstGeom>
        </p:spPr>
        <p:txBody>
          <a:bodyPr vert="horz" lIns="84710" tIns="42355" rIns="84710" bIns="42355" rtlCol="0"/>
          <a:lstStyle>
            <a:lvl1pPr algn="r">
              <a:defRPr sz="1100"/>
            </a:lvl1pPr>
          </a:lstStyle>
          <a:p>
            <a:fld id="{1FC424AE-DD64-4B71-AC1B-CD7F8B37369B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426"/>
            <a:ext cx="2985546" cy="502875"/>
          </a:xfrm>
          <a:prstGeom prst="rect">
            <a:avLst/>
          </a:prstGeom>
        </p:spPr>
        <p:txBody>
          <a:bodyPr vert="horz" lIns="84710" tIns="42355" rIns="84710" bIns="4235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171" y="9517426"/>
            <a:ext cx="2985546" cy="502875"/>
          </a:xfrm>
          <a:prstGeom prst="rect">
            <a:avLst/>
          </a:prstGeom>
        </p:spPr>
        <p:txBody>
          <a:bodyPr vert="horz" lIns="84710" tIns="42355" rIns="84710" bIns="42355" rtlCol="0" anchor="b"/>
          <a:lstStyle>
            <a:lvl1pPr algn="r">
              <a:defRPr sz="1100"/>
            </a:lvl1pPr>
          </a:lstStyle>
          <a:p>
            <a:fld id="{0D0ED885-2847-4A90-9E45-6295CC907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0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46" cy="502875"/>
          </a:xfrm>
          <a:prstGeom prst="rect">
            <a:avLst/>
          </a:prstGeom>
        </p:spPr>
        <p:txBody>
          <a:bodyPr vert="horz" lIns="84710" tIns="42355" rIns="84710" bIns="4235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171" y="0"/>
            <a:ext cx="2985546" cy="502875"/>
          </a:xfrm>
          <a:prstGeom prst="rect">
            <a:avLst/>
          </a:prstGeom>
        </p:spPr>
        <p:txBody>
          <a:bodyPr vert="horz" lIns="84710" tIns="42355" rIns="84710" bIns="42355" rtlCol="0"/>
          <a:lstStyle>
            <a:lvl1pPr algn="r">
              <a:defRPr sz="1100"/>
            </a:lvl1pPr>
          </a:lstStyle>
          <a:p>
            <a:fld id="{B71DC9B7-6FC3-469B-AC70-D3FA8011C339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710" tIns="42355" rIns="84710" bIns="423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527" y="4821944"/>
            <a:ext cx="5511109" cy="3945632"/>
          </a:xfrm>
          <a:prstGeom prst="rect">
            <a:avLst/>
          </a:prstGeom>
        </p:spPr>
        <p:txBody>
          <a:bodyPr vert="horz" lIns="84710" tIns="42355" rIns="84710" bIns="4235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426"/>
            <a:ext cx="2985546" cy="502875"/>
          </a:xfrm>
          <a:prstGeom prst="rect">
            <a:avLst/>
          </a:prstGeom>
        </p:spPr>
        <p:txBody>
          <a:bodyPr vert="horz" lIns="84710" tIns="42355" rIns="84710" bIns="4235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171" y="9517426"/>
            <a:ext cx="2985546" cy="502875"/>
          </a:xfrm>
          <a:prstGeom prst="rect">
            <a:avLst/>
          </a:prstGeom>
        </p:spPr>
        <p:txBody>
          <a:bodyPr vert="horz" lIns="84710" tIns="42355" rIns="84710" bIns="42355" rtlCol="0" anchor="b"/>
          <a:lstStyle>
            <a:lvl1pPr algn="r">
              <a:defRPr sz="1100"/>
            </a:lvl1pPr>
          </a:lstStyle>
          <a:p>
            <a:fld id="{9D46E1BD-FB69-489C-9375-A5BAB1C4B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8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76868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98640"/>
            <a:ext cx="9071280" cy="7731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05864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5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98640"/>
            <a:ext cx="9071280" cy="1667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uk-UA" sz="18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rct=j&amp;q=&amp;esrc=s&amp;source=images&amp;cd=&amp;cad=rja&amp;uact=8&amp;ved=0ahUKEwjl4fz25JHVAhXlFJoKHQ-YCdQQjRwIBw&amp;url=http://eeim.org.ua/uk/news/ukrayinska-u-kiyevi-vidbuvsya-kruglij-stil-z-pitan-energoefektivnogo-budivnitstva-ta-upravlinnya-budivlyami/&amp;psig=AFQjCNFICfqKoZ4zFTo_9-E68W0RFqzP_g&amp;ust=150043145577702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566088" y="191785"/>
            <a:ext cx="8964382" cy="558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Співпраця Житомира з </a:t>
            </a:r>
            <a:r>
              <a:rPr lang="en-US" sz="2400" b="1" spc="-1" dirty="0">
                <a:latin typeface="Montserrat"/>
              </a:rPr>
              <a:t>GIZ</a:t>
            </a:r>
            <a:r>
              <a:rPr lang="uk-UA" sz="2400" b="1" spc="-1" dirty="0">
                <a:latin typeface="Montserrat"/>
              </a:rPr>
              <a:t> (проєкти)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7147200"/>
              </p:ext>
            </p:extLst>
          </p:nvPr>
        </p:nvGraphicFramePr>
        <p:xfrm>
          <a:off x="397621" y="678426"/>
          <a:ext cx="9301315" cy="6597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25221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630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ЖДНЗ №63: встановлення індивідуального теплового пункту</a:t>
            </a:r>
          </a:p>
        </p:txBody>
      </p:sp>
      <p:pic>
        <p:nvPicPr>
          <p:cNvPr id="6" name="Picture 4" descr="E:\IMG_6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33" y="999534"/>
            <a:ext cx="5292592" cy="352839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5" y="3402212"/>
            <a:ext cx="5537996" cy="369109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75537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427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ЖДНЗ №63: налаштування ІТП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85" y="707923"/>
            <a:ext cx="6335551" cy="35637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2" y="3899712"/>
            <a:ext cx="5762328" cy="32413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64780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427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ЖДНЗ №63: налаштування ІТП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601" y="5884475"/>
            <a:ext cx="8276877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b="1" u="sng" dirty="0"/>
              <a:t>Зниження температури у приміщеннях на час, коли у них не перебувають діти, відвідувачі, персонал (вихідні і святкові дні, канікули, карантини, нічні години тощо) – реалізовується за допомогою відповідного налаштування регуляторів теплового потоку (САРТ), обладнання індивідуальних теплових пунктів, термостатичних клапанів на радіаторах</a:t>
            </a:r>
            <a:endParaRPr lang="ru-RU" sz="1400" b="1" u="sng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57734"/>
              </p:ext>
            </p:extLst>
          </p:nvPr>
        </p:nvGraphicFramePr>
        <p:xfrm>
          <a:off x="582741" y="831961"/>
          <a:ext cx="9003711" cy="502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3344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427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ЖДНЗ №63: споживання теплової енергії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848986"/>
              </p:ext>
            </p:extLst>
          </p:nvPr>
        </p:nvGraphicFramePr>
        <p:xfrm>
          <a:off x="0" y="707923"/>
          <a:ext cx="10080625" cy="655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345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732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ru-RU" sz="2400" b="1" spc="-1" dirty="0">
                <a:latin typeface="Montserrat"/>
              </a:rPr>
              <a:t>ЖДНЗ №63: </a:t>
            </a:r>
            <a:r>
              <a:rPr lang="ru-RU" sz="2400" b="1" spc="-1" dirty="0" err="1">
                <a:latin typeface="Montserrat"/>
              </a:rPr>
              <a:t>споживання</a:t>
            </a:r>
            <a:r>
              <a:rPr lang="ru-RU" sz="2400" b="1" spc="-1" dirty="0">
                <a:latin typeface="Montserrat"/>
              </a:rPr>
              <a:t> та </a:t>
            </a:r>
            <a:r>
              <a:rPr lang="ru-RU" sz="2400" b="1" spc="-1" dirty="0" err="1">
                <a:latin typeface="Montserrat"/>
              </a:rPr>
              <a:t>відносна</a:t>
            </a:r>
            <a:r>
              <a:rPr lang="ru-RU" sz="2400" b="1" spc="-1" dirty="0">
                <a:latin typeface="Montserrat"/>
              </a:rPr>
              <a:t> </a:t>
            </a:r>
            <a:r>
              <a:rPr lang="ru-RU" sz="2400" b="1" spc="-1" dirty="0" err="1">
                <a:latin typeface="Montserrat"/>
              </a:rPr>
              <a:t>економія</a:t>
            </a:r>
            <a:r>
              <a:rPr lang="ru-RU" sz="2400" b="1" spc="-1" dirty="0">
                <a:latin typeface="Montserrat"/>
              </a:rPr>
              <a:t> </a:t>
            </a:r>
            <a:r>
              <a:rPr lang="ru-RU" sz="2400" b="1" spc="-1" dirty="0" err="1">
                <a:latin typeface="Montserrat"/>
              </a:rPr>
              <a:t>внаслідок</a:t>
            </a:r>
            <a:r>
              <a:rPr lang="ru-RU" sz="2400" b="1" spc="-1" dirty="0">
                <a:latin typeface="Montserrat"/>
              </a:rPr>
              <a:t> термомодернізації </a:t>
            </a:r>
            <a:r>
              <a:rPr lang="ru-RU" sz="2400" b="1" spc="-1" dirty="0" err="1">
                <a:latin typeface="Montserrat"/>
              </a:rPr>
              <a:t>будівлі</a:t>
            </a:r>
            <a:endParaRPr lang="ru-RU" sz="2400" b="1" spc="-1" dirty="0">
              <a:latin typeface="Montserra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871" y="6607278"/>
            <a:ext cx="988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0" i="0" dirty="0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Відносне скорочення споживання теплової енергії внаслідок термомодернізації будівлі зросло з 31,2% у 2016 році до 48,8% у 2022 році (без врахування </a:t>
            </a:r>
            <a:r>
              <a:rPr lang="uk-UA" sz="1400" dirty="0">
                <a:solidFill>
                  <a:srgbClr val="222222"/>
                </a:solidFill>
                <a:latin typeface="Montserrat" panose="00000500000000000000" pitchFamily="2" charset="-52"/>
              </a:rPr>
              <a:t>покращення</a:t>
            </a:r>
            <a:r>
              <a:rPr lang="uk-UA" sz="1400" b="0" i="0" dirty="0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 внутрішньої температури).</a:t>
            </a:r>
            <a:endParaRPr lang="ru-RU" sz="1400" b="0" i="0" dirty="0">
              <a:solidFill>
                <a:srgbClr val="222222"/>
              </a:solidFill>
              <a:effectLst/>
              <a:latin typeface="Montserrat" panose="00000500000000000000" pitchFamily="2" charset="-52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012248"/>
              </p:ext>
            </p:extLst>
          </p:nvPr>
        </p:nvGraphicFramePr>
        <p:xfrm>
          <a:off x="0" y="1012723"/>
          <a:ext cx="10080624" cy="559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19501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566088" y="191785"/>
            <a:ext cx="8964382" cy="558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Проєкт «Енергоефективність у громадах» (2013-2017)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9010239"/>
              </p:ext>
            </p:extLst>
          </p:nvPr>
        </p:nvGraphicFramePr>
        <p:xfrm>
          <a:off x="-1" y="750309"/>
          <a:ext cx="10080625" cy="651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5154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Маріо Бодем&quot;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2895" y="2000809"/>
            <a:ext cx="6637730" cy="4429156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6" y="3441290"/>
            <a:ext cx="5541158" cy="366885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4" y="1140542"/>
            <a:ext cx="4497509" cy="297784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CustomShape 1"/>
          <p:cNvSpPr/>
          <p:nvPr/>
        </p:nvSpPr>
        <p:spPr>
          <a:xfrm>
            <a:off x="595584" y="280275"/>
            <a:ext cx="8964382" cy="860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Залучення експертів.</a:t>
            </a:r>
          </a:p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Підвищення кваліфікації фахівців.</a:t>
            </a:r>
          </a:p>
        </p:txBody>
      </p:sp>
      <p:sp>
        <p:nvSpPr>
          <p:cNvPr id="6" name="object 77"/>
          <p:cNvSpPr txBox="1">
            <a:spLocks/>
          </p:cNvSpPr>
          <p:nvPr/>
        </p:nvSpPr>
        <p:spPr>
          <a:xfrm>
            <a:off x="6366850" y="6429965"/>
            <a:ext cx="31706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spc="-10" dirty="0">
                <a:cs typeface="Arial"/>
              </a:rPr>
              <a:t>Mario </a:t>
            </a:r>
            <a:r>
              <a:rPr lang="en-GB" spc="-10" dirty="0" err="1">
                <a:cs typeface="Arial"/>
              </a:rPr>
              <a:t>Bodem</a:t>
            </a:r>
            <a:r>
              <a:rPr lang="en-GB" spc="-10" dirty="0">
                <a:cs typeface="Arial"/>
              </a:rPr>
              <a:t> </a:t>
            </a:r>
            <a:r>
              <a:rPr lang="en-GB" spc="-10" dirty="0" err="1">
                <a:cs typeface="Arial"/>
              </a:rPr>
              <a:t>Architecte</a:t>
            </a:r>
            <a:r>
              <a:rPr lang="en-GB" spc="-10" dirty="0">
                <a:cs typeface="Arial"/>
              </a:rPr>
              <a:t> DPLG</a:t>
            </a:r>
          </a:p>
        </p:txBody>
      </p:sp>
    </p:spTree>
    <p:extLst>
      <p:ext uri="{BB962C8B-B14F-4D97-AF65-F5344CB8AC3E}">
        <p14:creationId xmlns:p14="http://schemas.microsoft.com/office/powerpoint/2010/main" val="525674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34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Термомодернізація будівлі ЖДНЗ №63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1036637"/>
            <a:ext cx="9753600" cy="5486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20245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34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Термомодернізація будівлі ЖДНЗ №63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" y="832951"/>
            <a:ext cx="9753600" cy="5486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63512" y="6523037"/>
            <a:ext cx="9917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Енергоефективна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термореновація ДНЗ №63 «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Вербиченька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» в м. Житомир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була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здійснена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протягом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2014-2015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років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в рамках співробітництва з Урядом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Німеччини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за підтримки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двох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проектів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, що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реалізуються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</a:t>
            </a:r>
            <a:r>
              <a:rPr lang="en-GB" sz="1200" dirty="0">
                <a:solidFill>
                  <a:srgbClr val="222222"/>
                </a:solidFill>
                <a:latin typeface="Montserrat" panose="00000500000000000000" pitchFamily="2" charset="-52"/>
              </a:rPr>
              <a:t>GIZ</a:t>
            </a:r>
            <a:r>
              <a:rPr lang="uk-UA" sz="1200" dirty="0">
                <a:solidFill>
                  <a:srgbClr val="222222"/>
                </a:solidFill>
                <a:latin typeface="Montserrat" panose="00000500000000000000" pitchFamily="2" charset="-52"/>
              </a:rPr>
              <a:t>:</a:t>
            </a:r>
            <a:endParaRPr lang="en-GB" sz="1200" dirty="0">
              <a:solidFill>
                <a:srgbClr val="222222"/>
              </a:solidFill>
              <a:latin typeface="Montserrat" panose="00000500000000000000" pitchFamily="2" charset="-52"/>
            </a:endParaRPr>
          </a:p>
          <a:p>
            <a:pPr marL="285750" indent="-285750" algn="just">
              <a:buFontTx/>
              <a:buChar char="-"/>
            </a:pPr>
            <a:r>
              <a:rPr lang="en-GB" sz="1200" dirty="0">
                <a:solidFill>
                  <a:srgbClr val="222222"/>
                </a:solidFill>
                <a:latin typeface="Montserrat" panose="00000500000000000000" pitchFamily="2" charset="-52"/>
              </a:rPr>
              <a:t>«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Енергоефективність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у громадах»;</a:t>
            </a: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«Реформа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управління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на 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сході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 України».</a:t>
            </a:r>
            <a:endParaRPr lang="ru-RU" sz="1200" b="0" i="0" dirty="0">
              <a:solidFill>
                <a:srgbClr val="222222"/>
              </a:solidFill>
              <a:effectLst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5619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7226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ЖДНЗ №63: уникнення містків холоду при влаштуванні сходів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4" y="1002890"/>
            <a:ext cx="8566293" cy="57072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0440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34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ЖДНЗ №63: уникнення містків холоду при заміні вікон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5" y="1056302"/>
            <a:ext cx="9753600" cy="5486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09412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34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ЖДНЗ №63: </a:t>
            </a:r>
            <a:r>
              <a:rPr lang="uk-UA" sz="2400" b="1" spc="-1" dirty="0" err="1">
                <a:latin typeface="Montserrat"/>
              </a:rPr>
              <a:t>геліоколектор</a:t>
            </a:r>
            <a:r>
              <a:rPr lang="uk-UA" sz="2400" b="1" spc="-1" dirty="0">
                <a:latin typeface="Montserrat"/>
              </a:rPr>
              <a:t> для ГВП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55" y="6316560"/>
            <a:ext cx="9917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solidFill>
                  <a:srgbClr val="222222"/>
                </a:solidFill>
                <a:latin typeface="Montserrat" panose="00000500000000000000" pitchFamily="2" charset="-52"/>
              </a:rPr>
              <a:t>Загальна вартість робіт з енергоефективної 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термореновації ДНЗ №63 «</a:t>
            </a:r>
            <a:r>
              <a:rPr lang="ru-RU" sz="1200" dirty="0" err="1">
                <a:solidFill>
                  <a:srgbClr val="222222"/>
                </a:solidFill>
                <a:latin typeface="Montserrat" panose="00000500000000000000" pitchFamily="2" charset="-52"/>
              </a:rPr>
              <a:t>Вербиченька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» </a:t>
            </a:r>
            <a:r>
              <a:rPr lang="uk-UA" sz="1200" dirty="0">
                <a:solidFill>
                  <a:srgbClr val="222222"/>
                </a:solidFill>
                <a:latin typeface="Montserrat" panose="00000500000000000000" pitchFamily="2" charset="-52"/>
              </a:rPr>
              <a:t>склала 3,6 млн. грн., з яких:</a:t>
            </a:r>
            <a:endParaRPr lang="en-GB" sz="1200" dirty="0">
              <a:solidFill>
                <a:srgbClr val="222222"/>
              </a:solidFill>
              <a:latin typeface="Montserrat" panose="00000500000000000000" pitchFamily="2" charset="-52"/>
            </a:endParaRPr>
          </a:p>
          <a:p>
            <a:pPr marL="285750" indent="-285750" algn="just">
              <a:buFontTx/>
              <a:buChar char="-"/>
            </a:pPr>
            <a:r>
              <a:rPr lang="uk-UA" sz="1200" dirty="0">
                <a:solidFill>
                  <a:srgbClr val="222222"/>
                </a:solidFill>
                <a:latin typeface="Montserrat" panose="00000500000000000000" pitchFamily="2" charset="-52"/>
              </a:rPr>
              <a:t>2,4 млн. грн. – грант від </a:t>
            </a:r>
            <a:r>
              <a:rPr lang="en-US" sz="1200" dirty="0">
                <a:solidFill>
                  <a:srgbClr val="222222"/>
                </a:solidFill>
                <a:latin typeface="Montserrat" panose="00000500000000000000" pitchFamily="2" charset="-52"/>
              </a:rPr>
              <a:t>GIZ</a:t>
            </a:r>
            <a:r>
              <a:rPr lang="uk-UA" sz="1200" dirty="0">
                <a:solidFill>
                  <a:srgbClr val="222222"/>
                </a:solidFill>
                <a:latin typeface="Montserrat" panose="00000500000000000000" pitchFamily="2" charset="-52"/>
              </a:rPr>
              <a:t>;</a:t>
            </a:r>
            <a:endParaRPr lang="ru-RU" sz="1200" dirty="0">
              <a:solidFill>
                <a:srgbClr val="222222"/>
              </a:solidFill>
              <a:latin typeface="Montserrat" panose="00000500000000000000" pitchFamily="2" charset="-52"/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1,2 млн. </a:t>
            </a:r>
            <a:r>
              <a:rPr lang="uk-UA" sz="1200" dirty="0">
                <a:solidFill>
                  <a:srgbClr val="222222"/>
                </a:solidFill>
                <a:latin typeface="Montserrat" panose="00000500000000000000" pitchFamily="2" charset="-52"/>
              </a:rPr>
              <a:t>грн. – кошти міського бюджету</a:t>
            </a:r>
            <a:r>
              <a:rPr lang="ru-RU" sz="1200" dirty="0">
                <a:solidFill>
                  <a:srgbClr val="222222"/>
                </a:solidFill>
                <a:latin typeface="Montserrat" panose="00000500000000000000" pitchFamily="2" charset="-52"/>
              </a:rPr>
              <a:t>.</a:t>
            </a:r>
          </a:p>
          <a:p>
            <a:pPr algn="just"/>
            <a:r>
              <a:rPr lang="uk-UA" sz="1200" b="0" i="0" dirty="0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Для забезпечення закладу гарячою водою в міжопалювальний період було встановлено </a:t>
            </a:r>
            <a:r>
              <a:rPr lang="uk-UA" sz="1200" b="0" i="0" dirty="0" err="1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геліоколектор</a:t>
            </a:r>
            <a:r>
              <a:rPr lang="uk-UA" sz="1200" b="0" i="0" dirty="0">
                <a:solidFill>
                  <a:srgbClr val="222222"/>
                </a:solidFill>
                <a:effectLst/>
                <a:latin typeface="Montserrat" panose="00000500000000000000" pitchFamily="2" charset="-52"/>
              </a:rPr>
              <a:t>.</a:t>
            </a:r>
            <a:endParaRPr lang="ru-RU" sz="1200" b="0" i="0" dirty="0">
              <a:solidFill>
                <a:srgbClr val="222222"/>
              </a:solidFill>
              <a:effectLst/>
              <a:latin typeface="Montserrat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8710"/>
            <a:ext cx="10080626" cy="56578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3846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-1" y="280276"/>
            <a:ext cx="10080625" cy="348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uk-UA" sz="2400" b="1" spc="-1" dirty="0">
                <a:latin typeface="Montserrat"/>
              </a:rPr>
              <a:t>ЖДНЗ №63: рекуператори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37" y="629266"/>
            <a:ext cx="6725907" cy="378332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8" y="3303639"/>
            <a:ext cx="6760861" cy="38029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9211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11456</TotalTime>
  <Words>432</Words>
  <Application>Microsoft Office PowerPoint</Application>
  <PresentationFormat>Произвольный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Олександр</cp:lastModifiedBy>
  <cp:revision>690</cp:revision>
  <cp:lastPrinted>2022-11-24T14:11:33Z</cp:lastPrinted>
  <dcterms:created xsi:type="dcterms:W3CDTF">2018-10-03T12:40:34Z</dcterms:created>
  <dcterms:modified xsi:type="dcterms:W3CDTF">2025-10-15T08:59:48Z</dcterms:modified>
  <dc:language>uk-UA</dc:language>
</cp:coreProperties>
</file>