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8" r:id="rId3"/>
    <p:sldId id="304" r:id="rId4"/>
    <p:sldId id="310" r:id="rId5"/>
    <p:sldId id="309" r:id="rId6"/>
    <p:sldId id="311" r:id="rId7"/>
    <p:sldId id="285" r:id="rId8"/>
    <p:sldId id="287" r:id="rId9"/>
    <p:sldId id="312" r:id="rId10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6485ED-CAE5-463E-8532-303E018F3B45}">
          <p14:sldIdLst>
            <p14:sldId id="264"/>
            <p14:sldId id="288"/>
            <p14:sldId id="304"/>
            <p14:sldId id="310"/>
            <p14:sldId id="309"/>
            <p14:sldId id="311"/>
            <p14:sldId id="285"/>
            <p14:sldId id="287"/>
            <p14:sldId id="312"/>
          </p14:sldIdLst>
        </p14:section>
        <p14:section name="Раздел без заголовка" id="{6A665E7B-63E5-4E61-A367-FF257C4A29D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594"/>
      </p:cViewPr>
      <p:guideLst>
        <p:guide orient="horz" pos="200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CB-9487-495C-AE38-904954E19135}" type="datetimeFigureOut">
              <a:rPr lang="uk-UA" smtClean="0"/>
              <a:pPr/>
              <a:t>09.04.2020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FDF-478D-4268-9E7A-F2C23100762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87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CB-9487-495C-AE38-904954E19135}" type="datetimeFigureOut">
              <a:rPr lang="uk-UA" smtClean="0"/>
              <a:pPr/>
              <a:t>09.04.2020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FDF-478D-4268-9E7A-F2C23100762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541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CB-9487-495C-AE38-904954E19135}" type="datetimeFigureOut">
              <a:rPr lang="uk-UA" smtClean="0"/>
              <a:pPr/>
              <a:t>09.04.2020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FDF-478D-4268-9E7A-F2C23100762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46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CB-9487-495C-AE38-904954E19135}" type="datetimeFigureOut">
              <a:rPr lang="uk-UA" smtClean="0"/>
              <a:pPr/>
              <a:t>09.04.2020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FDF-478D-4268-9E7A-F2C23100762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89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CB-9487-495C-AE38-904954E19135}" type="datetimeFigureOut">
              <a:rPr lang="uk-UA" smtClean="0"/>
              <a:pPr/>
              <a:t>09.04.2020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FDF-478D-4268-9E7A-F2C23100762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004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CB-9487-495C-AE38-904954E19135}" type="datetimeFigureOut">
              <a:rPr lang="uk-UA" smtClean="0"/>
              <a:pPr/>
              <a:t>09.04.2020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FDF-478D-4268-9E7A-F2C23100762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383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CB-9487-495C-AE38-904954E19135}" type="datetimeFigureOut">
              <a:rPr lang="uk-UA" smtClean="0"/>
              <a:pPr/>
              <a:t>09.04.2020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FDF-478D-4268-9E7A-F2C23100762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785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CB-9487-495C-AE38-904954E19135}" type="datetimeFigureOut">
              <a:rPr lang="uk-UA" smtClean="0"/>
              <a:pPr/>
              <a:t>09.04.2020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FDF-478D-4268-9E7A-F2C23100762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64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CB-9487-495C-AE38-904954E19135}" type="datetimeFigureOut">
              <a:rPr lang="uk-UA" smtClean="0"/>
              <a:pPr/>
              <a:t>09.04.2020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FDF-478D-4268-9E7A-F2C23100762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438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CB-9487-495C-AE38-904954E19135}" type="datetimeFigureOut">
              <a:rPr lang="uk-UA" smtClean="0"/>
              <a:pPr/>
              <a:t>09.04.2020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FDF-478D-4268-9E7A-F2C23100762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37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ECB-9487-495C-AE38-904954E19135}" type="datetimeFigureOut">
              <a:rPr lang="uk-UA" smtClean="0"/>
              <a:pPr/>
              <a:t>09.04.2020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BFDF-478D-4268-9E7A-F2C23100762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297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3EECB-9487-495C-AE38-904954E19135}" type="datetimeFigureOut">
              <a:rPr lang="uk-UA" smtClean="0"/>
              <a:pPr/>
              <a:t>09.04.2020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BFDF-478D-4268-9E7A-F2C23100762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164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83454"/>
          <p:cNvPicPr>
            <a:picLocks noChangeAspect="1" noChangeArrowheads="1"/>
          </p:cNvPicPr>
          <p:nvPr/>
        </p:nvPicPr>
        <p:blipFill rotWithShape="1">
          <a:blip r:embed="rId2" cstate="print">
            <a:lum bright="18000"/>
          </a:blip>
          <a:srcRect l="-116" t="10243"/>
          <a:stretch/>
        </p:blipFill>
        <p:spPr bwMode="auto">
          <a:xfrm>
            <a:off x="-14067" y="-8383"/>
            <a:ext cx="12206067" cy="6866383"/>
          </a:xfrm>
          <a:prstGeom prst="rect">
            <a:avLst/>
          </a:prstGeom>
          <a:noFill/>
        </p:spPr>
      </p:pic>
      <p:pic>
        <p:nvPicPr>
          <p:cNvPr id="3" name="Picture 7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5729" y="111912"/>
            <a:ext cx="2305138" cy="29827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" y="293751"/>
            <a:ext cx="7044743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600"/>
              </a:spcAft>
            </a:pPr>
            <a:r>
              <a:rPr lang="uk-UA" sz="8800" dirty="0" err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51000"/>
                    </a:srgbClr>
                  </a:outerShdw>
                  <a:reflection stA="14000" endPos="25000" dist="508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м.Кам'янське</a:t>
            </a:r>
            <a:endParaRPr lang="uk-UA" sz="8800" dirty="0" smtClean="0">
              <a:solidFill>
                <a:srgbClr val="FFFF00"/>
              </a:solidFill>
              <a:effectLst>
                <a:outerShdw blurRad="50800" dist="50800" dir="5400000" algn="ctr" rotWithShape="0">
                  <a:srgbClr val="000000">
                    <a:alpha val="51000"/>
                  </a:srgbClr>
                </a:outerShdw>
                <a:reflection stA="14000" endPos="25000" dist="50800" dir="5400000" sy="-10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600"/>
              </a:spcAft>
            </a:pPr>
            <a:r>
              <a:rPr lang="uk-UA" sz="44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51000"/>
                    </a:srgbClr>
                  </a:outerShdw>
                  <a:reflection stA="14000" endPos="25000" dist="508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Дніпропетровська область</a:t>
            </a:r>
            <a:r>
              <a:rPr lang="uk-UA" sz="4400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000000">
                      <a:alpha val="51000"/>
                    </a:srgbClr>
                  </a:outerShdw>
                  <a:reflection stA="14000" endPos="25000" dist="508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uk-UA" sz="4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2372" y="4758513"/>
            <a:ext cx="9036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4400" dirty="0" smtClean="0">
                <a:solidFill>
                  <a:srgbClr val="002060"/>
                </a:soli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50800" dir="5400000" sx="98000" sy="98000" algn="ctr" rotWithShape="0">
                    <a:srgbClr val="000000">
                      <a:alpha val="50000"/>
                    </a:srgbClr>
                  </a:outerShdw>
                  <a:reflection stA="84000" endPos="0" dist="508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 ЕНРГОМОДЕРНІЗАЦІЇ</a:t>
            </a:r>
          </a:p>
        </p:txBody>
      </p:sp>
    </p:spTree>
    <p:extLst>
      <p:ext uri="{BB962C8B-B14F-4D97-AF65-F5344CB8AC3E}">
        <p14:creationId xmlns:p14="http://schemas.microsoft.com/office/powerpoint/2010/main" val="275775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Флаг Город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8" b="880"/>
          <a:stretch/>
        </p:blipFill>
        <p:spPr bwMode="auto">
          <a:xfrm>
            <a:off x="7684" y="394826"/>
            <a:ext cx="12184316" cy="46805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83" y="361608"/>
            <a:ext cx="737415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9688" algn="r"/>
              </a:tabLst>
            </a:pPr>
            <a:r>
              <a:rPr lang="uk-UA" altLang="uk-UA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ЕНЕРГОМОДЕРНІЗАЦІЇ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Яковчук\Desktop\header-her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39" y="30739"/>
            <a:ext cx="904875" cy="11245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742623" y="372346"/>
            <a:ext cx="292565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9688" algn="r"/>
              </a:tabLst>
            </a:pP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М.КАМ</a:t>
            </a:r>
            <a:r>
              <a:rPr kumimoji="0" lang="en-US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ЯНСЬКЕ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Текст 3"/>
          <p:cNvSpPr txBox="1">
            <a:spLocks/>
          </p:cNvSpPr>
          <p:nvPr/>
        </p:nvSpPr>
        <p:spPr>
          <a:xfrm>
            <a:off x="-26886" y="2634530"/>
            <a:ext cx="12192000" cy="1335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роки – впроваджено перші спільні </a:t>
            </a:r>
            <a:r>
              <a:rPr lang="uk-UA" sz="2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вартістю </a:t>
            </a: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 </a:t>
            </a:r>
            <a:b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євро в рамках Грантової програми «Фонд «Північна ініціатива гуманітарної підтримки та </a:t>
            </a:r>
            <a:r>
              <a:rPr lang="uk-UA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енергоефективності</a:t>
            </a: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(Україна)»:</a:t>
            </a:r>
          </a:p>
          <a:p>
            <a:pPr algn="ctr"/>
            <a:endParaRPr lang="uk-UA" sz="2800" dirty="0" smtClean="0">
              <a:solidFill>
                <a:srgbClr val="002060"/>
              </a:solidFill>
              <a:effectLst>
                <a:glow rad="127000">
                  <a:schemeClr val="accent6">
                    <a:lumMod val="60000"/>
                    <a:lumOff val="40000"/>
                    <a:alpha val="6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solidFill>
                <a:schemeClr val="accent1">
                  <a:lumMod val="75000"/>
                </a:schemeClr>
              </a:solidFill>
              <a:effectLst>
                <a:glow rad="127000">
                  <a:schemeClr val="accent6">
                    <a:lumMod val="60000"/>
                    <a:lumOff val="40000"/>
                    <a:alpha val="6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26" y="3969620"/>
            <a:ext cx="12157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Bef>
                <a:spcPts val="600"/>
              </a:spcBef>
              <a:spcAft>
                <a:spcPts val="0"/>
              </a:spcAft>
            </a:pP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енергозбереження в системі вуличного освітлення мостового переходу через р.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Дніпро;</a:t>
            </a:r>
            <a:endParaRPr lang="uk-UA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915156"/>
            <a:ext cx="12157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енергозбереження в комунальних закладах міста (реконструкція та утеплення будівель навчально-виховного комплексу №37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амбулаторії Центру первинної медико-санітарної допомоги №3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</a:t>
            </a:r>
            <a:r>
              <a:rPr lang="uk-UA" sz="28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800" dirty="0">
              <a:solidFill>
                <a:srgbClr val="002060"/>
              </a:solidFill>
              <a:effectLst>
                <a:glow rad="127000">
                  <a:schemeClr val="accent6">
                    <a:lumMod val="60000"/>
                    <a:lumOff val="40000"/>
                    <a:alpha val="6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820" y="949260"/>
            <a:ext cx="1928294" cy="93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683" y="1123986"/>
            <a:ext cx="10125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початку 2015 року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почала активно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співпрацювати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Північною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Екологічною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Фінансовою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Корпорацією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НЕФКО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Флаг Город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8" b="880"/>
          <a:stretch/>
        </p:blipFill>
        <p:spPr bwMode="auto">
          <a:xfrm>
            <a:off x="7684" y="394826"/>
            <a:ext cx="12184316" cy="46805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83" y="361608"/>
            <a:ext cx="737415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uk-UA" alt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ЕНЕРГОМОДЕРНІЗАЦІЇ</a:t>
            </a:r>
            <a:endParaRPr lang="uk-UA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Яковчук\Desktop\header-her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39" y="30739"/>
            <a:ext cx="904875" cy="11245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742623" y="372346"/>
            <a:ext cx="292565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9688" algn="r"/>
              </a:tabLst>
            </a:pP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М.КАМ</a:t>
            </a:r>
            <a:r>
              <a:rPr kumimoji="0" lang="en-US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ЯНСЬКЕ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5759" y="1111642"/>
            <a:ext cx="1019567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 програма «Фонд «Північна ініціатива гуманітарної підтримки та енергоефективності (Україна)»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820" y="949260"/>
            <a:ext cx="1928294" cy="93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5517"/>
              </p:ext>
            </p:extLst>
          </p:nvPr>
        </p:nvGraphicFramePr>
        <p:xfrm>
          <a:off x="132837" y="2135689"/>
          <a:ext cx="11865875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943"/>
                <a:gridCol w="335798"/>
                <a:gridCol w="979413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Подія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2015, лютий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Підготовлено пропозицію до НЕФКО щодо включення міста до Грантової програми </a:t>
                      </a:r>
                      <a:endParaRPr lang="uk-UA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2015, березень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Проєкти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презентовано керівництву НЕФКО у Києві. Участь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міста у Грантовій програмі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підтримано та схвалено рішенням міської ради.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2015, квітень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Розроблено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проєктно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-кошторисну документацію  за 3-ма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проєктами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(освітлення та 2 будівлі на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термомодернізацію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та отримано позитивні експертні висновки.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2015, квітень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Інвестиційна рада фінансової корпорації НЕФКО схвалила участь міста у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проєкті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прийняла рішення щодо виділення грантових коштів.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ризначено технічного консультанта 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проєкту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2015, липень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Сесією міської ради прийнято рішення «Про отримання грантів від Північної екологічної фінансової корпорації (НЕФКО) для фінансування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проєктів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2015, вересень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Між міською радою та НЕФКО підписано грантові угоди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2015 - 2017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Впровадження проектів (3</a:t>
                      </a:r>
                      <a:r>
                        <a:rPr lang="uk-UA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транші НЕФКО та </a:t>
                      </a:r>
                      <a:r>
                        <a:rPr lang="uk-UA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співфінансування</a:t>
                      </a:r>
                      <a:r>
                        <a:rPr lang="uk-UA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 міського бюджету)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3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Рисунок 6" descr="375_18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3488" y="1996028"/>
            <a:ext cx="4068042" cy="216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Рисунок 1" descr="Флаг Город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8" b="880"/>
          <a:stretch/>
        </p:blipFill>
        <p:spPr bwMode="auto">
          <a:xfrm>
            <a:off x="7684" y="394826"/>
            <a:ext cx="12184316" cy="46805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83" y="361608"/>
            <a:ext cx="737415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uk-UA" alt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ЕНЕРГОМОДЕРНІЗАЦІЇ</a:t>
            </a:r>
            <a:endParaRPr lang="uk-UA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Яковчук\Desktop\header-herb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39" y="30739"/>
            <a:ext cx="904875" cy="11245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742623" y="372346"/>
            <a:ext cx="292565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9688" algn="r"/>
              </a:tabLst>
            </a:pP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М.КАМ</a:t>
            </a:r>
            <a:r>
              <a:rPr kumimoji="0" lang="en-US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ЯНСЬКЕ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Текст 3"/>
          <p:cNvSpPr txBox="1">
            <a:spLocks/>
          </p:cNvSpPr>
          <p:nvPr/>
        </p:nvSpPr>
        <p:spPr>
          <a:xfrm>
            <a:off x="0" y="953276"/>
            <a:ext cx="10203366" cy="63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 енергозбереження в комунальних закладах</a:t>
            </a:r>
            <a:endParaRPr lang="uk-UA" sz="3200" b="1" dirty="0">
              <a:solidFill>
                <a:srgbClr val="002060"/>
              </a:solidFill>
              <a:effectLst>
                <a:glow rad="127000">
                  <a:schemeClr val="accent6">
                    <a:lumMod val="60000"/>
                    <a:lumOff val="40000"/>
                    <a:alpha val="6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84320"/>
              </p:ext>
            </p:extLst>
          </p:nvPr>
        </p:nvGraphicFramePr>
        <p:xfrm>
          <a:off x="726454" y="4720464"/>
          <a:ext cx="4536922" cy="1330737"/>
        </p:xfrm>
        <a:graphic>
          <a:graphicData uri="http://schemas.openxmlformats.org/drawingml/2006/table">
            <a:tbl>
              <a:tblPr/>
              <a:tblGrid>
                <a:gridCol w="2170722"/>
                <a:gridCol w="1390931"/>
                <a:gridCol w="975269"/>
              </a:tblGrid>
              <a:tr h="2912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Інвестиції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498 212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 річна економія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43 770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4163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 окупності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роки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824247" y="4169867"/>
            <a:ext cx="4159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 показники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235410"/>
              </p:ext>
            </p:extLst>
          </p:nvPr>
        </p:nvGraphicFramePr>
        <p:xfrm>
          <a:off x="5811591" y="4716974"/>
          <a:ext cx="5718770" cy="1349289"/>
        </p:xfrm>
        <a:graphic>
          <a:graphicData uri="http://schemas.openxmlformats.org/drawingml/2006/table">
            <a:tbl>
              <a:tblPr/>
              <a:tblGrid>
                <a:gridCol w="2351097"/>
                <a:gridCol w="1594624"/>
                <a:gridCol w="1773049"/>
              </a:tblGrid>
              <a:tr h="1644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Складові економії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Економія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uk-UA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Електроенергія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631 827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кВт*год/рік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96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CO2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Скорочення викидів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143,5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тон/рік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6938843" y="4158716"/>
            <a:ext cx="3511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 переваги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820" y="1396820"/>
            <a:ext cx="60774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 спрямований </a:t>
            </a:r>
            <a:r>
              <a:rPr lang="uk-UA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зменшення споживання енергетичних ресурсів та поліпшення умов перебування учнів у НВК № 37, відвідувачів амбулаторії ЦПМСД №3 </a:t>
            </a:r>
            <a:r>
              <a:rPr lang="uk-UA" sz="2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обслуговуючого персоналу </a:t>
            </a:r>
            <a:endParaRPr lang="ru-RU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Рисунок 6" descr="Z:\Міста східної України\Дніпродзержинськ\Проект\КЗОЗ ЦПМСД №3\SAM_2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7655" y="1605776"/>
            <a:ext cx="3542654" cy="199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820" y="949260"/>
            <a:ext cx="1928294" cy="93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Флаг Город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8" b="880"/>
          <a:stretch/>
        </p:blipFill>
        <p:spPr bwMode="auto">
          <a:xfrm>
            <a:off x="7684" y="394826"/>
            <a:ext cx="12184316" cy="46805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83" y="361608"/>
            <a:ext cx="737415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uk-UA" alt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ЕНЕРГОМОДЕРНІЗАЦІЇ</a:t>
            </a:r>
            <a:endParaRPr lang="uk-UA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Яковчук\Desktop\header-her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39" y="30739"/>
            <a:ext cx="904875" cy="11245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742623" y="372346"/>
            <a:ext cx="292565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9688" algn="r"/>
              </a:tabLst>
            </a:pP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М.КАМ</a:t>
            </a:r>
            <a:r>
              <a:rPr kumimoji="0" lang="en-US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ЯНСЬКЕ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Текст 3"/>
          <p:cNvSpPr txBox="1">
            <a:spLocks/>
          </p:cNvSpPr>
          <p:nvPr/>
        </p:nvSpPr>
        <p:spPr>
          <a:xfrm>
            <a:off x="0" y="953276"/>
            <a:ext cx="10203366" cy="63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енергозбереження в комунальних закладах</a:t>
            </a:r>
            <a:endParaRPr lang="uk-UA" sz="3200" b="1" dirty="0">
              <a:solidFill>
                <a:srgbClr val="002060"/>
              </a:solidFill>
              <a:effectLst>
                <a:glow rad="127000">
                  <a:schemeClr val="accent6">
                    <a:lumMod val="60000"/>
                    <a:lumOff val="40000"/>
                    <a:alpha val="6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820" y="949260"/>
            <a:ext cx="1928294" cy="93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09094" y="1493627"/>
            <a:ext cx="7225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запропонованих технічних заходів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39087"/>
              </p:ext>
            </p:extLst>
          </p:nvPr>
        </p:nvGraphicFramePr>
        <p:xfrm>
          <a:off x="334536" y="2090277"/>
          <a:ext cx="11530362" cy="3491665"/>
        </p:xfrm>
        <a:graphic>
          <a:graphicData uri="http://schemas.openxmlformats.org/drawingml/2006/table">
            <a:tbl>
              <a:tblPr/>
              <a:tblGrid>
                <a:gridCol w="632004"/>
                <a:gridCol w="5891100"/>
                <a:gridCol w="1577970"/>
                <a:gridCol w="3429288"/>
              </a:tblGrid>
              <a:tr h="39029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заходу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Установи, в яких запроваджується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4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Заміна вікон і зовнішніх дверей на </a:t>
                      </a:r>
                      <a:r>
                        <a:rPr lang="uk-UA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енергоефективні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НВК №37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Амбулаторія ЦПМСД №3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Утеплення фасаду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НВК №37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Амбулаторія ЦПМСД №3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Модернізація системи опалення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НВК №37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Амбулаторія ЦПМСД №3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Встановлення системи вентиляції з рекуперацією тепла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НВК №37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Утеплення горища*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НВК №37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Модернізація системи водопостачання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uk-UA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Амбулаторія ЦПМСД №3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5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Заміна каналізації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uk-UA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Амбулаторія ЦПМСД №3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968" y="5537726"/>
            <a:ext cx="8641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*За рахунок коштів міського бюджету зроблено дах у НВК №37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Флаг Город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8" b="880"/>
          <a:stretch/>
        </p:blipFill>
        <p:spPr bwMode="auto">
          <a:xfrm>
            <a:off x="7684" y="394826"/>
            <a:ext cx="12184316" cy="46805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83" y="361608"/>
            <a:ext cx="737415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uk-UA" alt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ЕНЕРГОМОДЕРНІЗАЦІЇ</a:t>
            </a:r>
            <a:endParaRPr lang="uk-UA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Яковчук\Desktop\header-her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39" y="30739"/>
            <a:ext cx="904875" cy="11245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742623" y="372346"/>
            <a:ext cx="292565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9688" algn="r"/>
              </a:tabLst>
            </a:pP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М.КАМ</a:t>
            </a:r>
            <a:r>
              <a:rPr kumimoji="0" lang="en-US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ЯНСЬКЕ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Текст 3"/>
          <p:cNvSpPr txBox="1">
            <a:spLocks/>
          </p:cNvSpPr>
          <p:nvPr/>
        </p:nvSpPr>
        <p:spPr>
          <a:xfrm>
            <a:off x="0" y="953276"/>
            <a:ext cx="10203366" cy="63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енергозбереження в комунальних закладах</a:t>
            </a:r>
            <a:endParaRPr lang="uk-UA" sz="3200" b="1" dirty="0">
              <a:solidFill>
                <a:srgbClr val="002060"/>
              </a:solidFill>
              <a:effectLst>
                <a:glow rad="127000">
                  <a:schemeClr val="accent6">
                    <a:lumMod val="60000"/>
                    <a:lumOff val="40000"/>
                    <a:alpha val="6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820" y="949260"/>
            <a:ext cx="1928294" cy="93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9092" y="1456460"/>
            <a:ext cx="4011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економії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29045"/>
              </p:ext>
            </p:extLst>
          </p:nvPr>
        </p:nvGraphicFramePr>
        <p:xfrm>
          <a:off x="390294" y="1938455"/>
          <a:ext cx="11586116" cy="1577340"/>
        </p:xfrm>
        <a:graphic>
          <a:graphicData uri="http://schemas.openxmlformats.org/drawingml/2006/table">
            <a:tbl>
              <a:tblPr/>
              <a:tblGrid>
                <a:gridCol w="3003804"/>
                <a:gridCol w="1636002"/>
                <a:gridCol w="1382113"/>
                <a:gridCol w="1430385"/>
                <a:gridCol w="1473295"/>
                <a:gridCol w="1401778"/>
                <a:gridCol w="1258739"/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Складові економії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Існуюча ситуація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Ситуація після </a:t>
                      </a:r>
                      <a:b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реалізації заходів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Економія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євро/рік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євро/рік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євро/рік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Теплова енергія, кВт*год/рік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1 070 890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74 187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439 063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30 417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631 827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43 770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економія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1 070 890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74 187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439 063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30 417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631 827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43 770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33970"/>
              </p:ext>
            </p:extLst>
          </p:nvPr>
        </p:nvGraphicFramePr>
        <p:xfrm>
          <a:off x="356839" y="3923781"/>
          <a:ext cx="11653024" cy="2743200"/>
        </p:xfrm>
        <a:graphic>
          <a:graphicData uri="http://schemas.openxmlformats.org/drawingml/2006/table">
            <a:tbl>
              <a:tblPr/>
              <a:tblGrid>
                <a:gridCol w="6782985"/>
                <a:gridCol w="2397694"/>
                <a:gridCol w="2472345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Сума, євро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Транш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Технічний нагляд, управління проектом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23 053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Обладнання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128 452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та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пуско-наладка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52 561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Обладнання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160 565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та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пуско-наладка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65 702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Обладнання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32 113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та пуско-наладка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13 140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Непередбачувані витрати, 5%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22 626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498 212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09092" y="3467354"/>
            <a:ext cx="4932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по траншам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Флаг Город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8" b="880"/>
          <a:stretch/>
        </p:blipFill>
        <p:spPr bwMode="auto">
          <a:xfrm>
            <a:off x="7684" y="394826"/>
            <a:ext cx="12184316" cy="46805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83" y="361608"/>
            <a:ext cx="737415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uk-UA" alt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ЕНЕРГОМОДЕРНІЗАЦІЇ</a:t>
            </a:r>
            <a:endParaRPr lang="uk-UA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Яковчук\Desktop\header-her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39" y="30739"/>
            <a:ext cx="904875" cy="11245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742623" y="372346"/>
            <a:ext cx="292565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9688" algn="r"/>
              </a:tabLst>
            </a:pP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М.КАМ</a:t>
            </a:r>
            <a:r>
              <a:rPr kumimoji="0" lang="en-US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ЯНСЬКЕ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Текст 3"/>
          <p:cNvSpPr txBox="1">
            <a:spLocks/>
          </p:cNvSpPr>
          <p:nvPr/>
        </p:nvSpPr>
        <p:spPr>
          <a:xfrm>
            <a:off x="410298" y="5799293"/>
            <a:ext cx="4148824" cy="80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впровадження проекту </a:t>
            </a:r>
            <a:br>
              <a:rPr lang="uk-UA" sz="28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2015 році</a:t>
            </a:r>
          </a:p>
          <a:p>
            <a:endParaRPr lang="uk-UA" sz="2000" dirty="0">
              <a:solidFill>
                <a:schemeClr val="accent1">
                  <a:lumMod val="75000"/>
                </a:schemeClr>
              </a:solidFill>
              <a:effectLst>
                <a:glow rad="127000">
                  <a:schemeClr val="accent6">
                    <a:lumMod val="60000"/>
                    <a:lumOff val="40000"/>
                    <a:alpha val="6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1" b="4988"/>
          <a:stretch/>
        </p:blipFill>
        <p:spPr>
          <a:xfrm>
            <a:off x="8432577" y="1655423"/>
            <a:ext cx="3577552" cy="4210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9" r="4882"/>
          <a:stretch/>
        </p:blipFill>
        <p:spPr>
          <a:xfrm>
            <a:off x="167265" y="1852030"/>
            <a:ext cx="4190137" cy="3890842"/>
          </a:xfrm>
          <a:prstGeom prst="rect">
            <a:avLst/>
          </a:prstGeom>
        </p:spPr>
      </p:pic>
      <p:sp>
        <p:nvSpPr>
          <p:cNvPr id="20" name="Текст 3"/>
          <p:cNvSpPr txBox="1">
            <a:spLocks/>
          </p:cNvSpPr>
          <p:nvPr/>
        </p:nvSpPr>
        <p:spPr>
          <a:xfrm>
            <a:off x="7530180" y="5840018"/>
            <a:ext cx="4665651" cy="8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 впровадження проекту </a:t>
            </a:r>
            <a:br>
              <a:rPr lang="uk-UA" sz="28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2017 році</a:t>
            </a:r>
          </a:p>
          <a:p>
            <a:endParaRPr lang="uk-UA" sz="2000" dirty="0">
              <a:solidFill>
                <a:schemeClr val="accent1">
                  <a:lumMod val="75000"/>
                </a:schemeClr>
              </a:solidFill>
              <a:effectLst>
                <a:glow rad="127000">
                  <a:schemeClr val="accent6">
                    <a:lumMod val="60000"/>
                    <a:lumOff val="40000"/>
                    <a:alpha val="6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t="19906" r="964" b="48545"/>
          <a:stretch/>
        </p:blipFill>
        <p:spPr>
          <a:xfrm>
            <a:off x="4082888" y="2483911"/>
            <a:ext cx="4525857" cy="2774977"/>
          </a:xfrm>
          <a:prstGeom prst="rect">
            <a:avLst/>
          </a:prstGeom>
        </p:spPr>
      </p:pic>
      <p:sp>
        <p:nvSpPr>
          <p:cNvPr id="21" name="Текст 3"/>
          <p:cNvSpPr txBox="1">
            <a:spLocks/>
          </p:cNvSpPr>
          <p:nvPr/>
        </p:nvSpPr>
        <p:spPr>
          <a:xfrm>
            <a:off x="3936389" y="1504859"/>
            <a:ext cx="4449336" cy="9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Навчально-виховний комплекс № 37</a:t>
            </a:r>
            <a:endParaRPr lang="uk-UA" sz="3200" dirty="0">
              <a:solidFill>
                <a:srgbClr val="002060"/>
              </a:solidFill>
              <a:effectLst>
                <a:glow rad="127000">
                  <a:schemeClr val="accent6">
                    <a:lumMod val="60000"/>
                    <a:lumOff val="40000"/>
                    <a:alpha val="6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0" y="953276"/>
            <a:ext cx="10203366" cy="63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енергозбереження в комунальних закладах</a:t>
            </a:r>
            <a:endParaRPr lang="uk-UA" sz="3200" b="1" dirty="0">
              <a:solidFill>
                <a:srgbClr val="002060"/>
              </a:solidFill>
              <a:effectLst>
                <a:glow rad="127000">
                  <a:schemeClr val="accent6">
                    <a:lumMod val="60000"/>
                    <a:lumOff val="40000"/>
                    <a:alpha val="6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820" y="949260"/>
            <a:ext cx="1928294" cy="93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4627739" y="5274524"/>
            <a:ext cx="3412273" cy="62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Флаг Город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8" b="880"/>
          <a:stretch/>
        </p:blipFill>
        <p:spPr bwMode="auto">
          <a:xfrm>
            <a:off x="7684" y="394826"/>
            <a:ext cx="12184316" cy="46805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83" y="361608"/>
            <a:ext cx="737415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uk-UA" alt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ЕНЕРГОМОДЕРНІЗАЦІЇ</a:t>
            </a:r>
            <a:endParaRPr lang="uk-UA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Яковчук\Desktop\header-her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39" y="30739"/>
            <a:ext cx="904875" cy="11245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742623" y="372346"/>
            <a:ext cx="292565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9688" algn="r"/>
              </a:tabLst>
            </a:pP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М.КАМ</a:t>
            </a:r>
            <a:r>
              <a:rPr kumimoji="0" lang="en-US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ЯНСЬКЕ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Текст 3"/>
          <p:cNvSpPr txBox="1">
            <a:spLocks/>
          </p:cNvSpPr>
          <p:nvPr/>
        </p:nvSpPr>
        <p:spPr>
          <a:xfrm>
            <a:off x="410298" y="5888501"/>
            <a:ext cx="4148824" cy="80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впровадження проекту </a:t>
            </a:r>
            <a:br>
              <a:rPr lang="uk-UA" sz="28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2015 році</a:t>
            </a:r>
          </a:p>
          <a:p>
            <a:endParaRPr lang="uk-UA" sz="2000" dirty="0">
              <a:solidFill>
                <a:schemeClr val="accent1">
                  <a:lumMod val="75000"/>
                </a:schemeClr>
              </a:solidFill>
              <a:effectLst>
                <a:glow rad="127000">
                  <a:schemeClr val="accent6">
                    <a:lumMod val="60000"/>
                    <a:lumOff val="40000"/>
                    <a:alpha val="6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Текст 3"/>
          <p:cNvSpPr txBox="1">
            <a:spLocks/>
          </p:cNvSpPr>
          <p:nvPr/>
        </p:nvSpPr>
        <p:spPr>
          <a:xfrm>
            <a:off x="7530180" y="5873471"/>
            <a:ext cx="4665651" cy="8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 впровадження проекту </a:t>
            </a:r>
            <a:br>
              <a:rPr lang="uk-UA" sz="28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2017 році</a:t>
            </a:r>
          </a:p>
          <a:p>
            <a:endParaRPr lang="uk-UA" sz="2000" dirty="0">
              <a:solidFill>
                <a:schemeClr val="accent1">
                  <a:lumMod val="75000"/>
                </a:schemeClr>
              </a:solidFill>
              <a:effectLst>
                <a:glow rad="127000">
                  <a:schemeClr val="accent6">
                    <a:lumMod val="60000"/>
                    <a:lumOff val="40000"/>
                    <a:alpha val="6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Текст 3"/>
          <p:cNvSpPr txBox="1">
            <a:spLocks/>
          </p:cNvSpPr>
          <p:nvPr/>
        </p:nvSpPr>
        <p:spPr>
          <a:xfrm>
            <a:off x="4750990" y="1493709"/>
            <a:ext cx="3423333" cy="1294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Амбулаторія</a:t>
            </a:r>
          </a:p>
          <a:p>
            <a:pPr algn="ctr"/>
            <a:r>
              <a:rPr lang="uk-UA" sz="3200" dirty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ЦПМСД №3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" y="1558389"/>
            <a:ext cx="5238583" cy="29467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" y="2599964"/>
            <a:ext cx="1774605" cy="3154854"/>
          </a:xfrm>
          <a:prstGeom prst="rect">
            <a:avLst/>
          </a:prstGeom>
        </p:spPr>
      </p:pic>
      <p:sp>
        <p:nvSpPr>
          <p:cNvPr id="14" name="Текст 3"/>
          <p:cNvSpPr txBox="1">
            <a:spLocks/>
          </p:cNvSpPr>
          <p:nvPr/>
        </p:nvSpPr>
        <p:spPr>
          <a:xfrm>
            <a:off x="0" y="953276"/>
            <a:ext cx="10203366" cy="63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00206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енергозбереження в комунальних закладах</a:t>
            </a:r>
            <a:endParaRPr lang="uk-UA" sz="3200" b="1" dirty="0">
              <a:solidFill>
                <a:srgbClr val="002060"/>
              </a:solidFill>
              <a:effectLst>
                <a:glow rad="127000">
                  <a:schemeClr val="accent6">
                    <a:lumMod val="60000"/>
                    <a:lumOff val="40000"/>
                    <a:alpha val="6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035311" y="5287403"/>
            <a:ext cx="3412273" cy="62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820" y="949260"/>
            <a:ext cx="1928294" cy="93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36" y="2218793"/>
            <a:ext cx="4459842" cy="334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t="19906" r="964" b="48545"/>
          <a:stretch/>
        </p:blipFill>
        <p:spPr>
          <a:xfrm>
            <a:off x="3872264" y="2695780"/>
            <a:ext cx="4157402" cy="254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Флаг Город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8" b="880"/>
          <a:stretch/>
        </p:blipFill>
        <p:spPr bwMode="auto">
          <a:xfrm>
            <a:off x="7684" y="394826"/>
            <a:ext cx="12184316" cy="46805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85" y="382634"/>
            <a:ext cx="719953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uk-UA" alt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ЕНЕРГОМОДЕРНІЗАЦІЇ</a:t>
            </a:r>
            <a:endParaRPr lang="uk-UA" alt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Яковчук\Desktop\header-her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88" y="0"/>
            <a:ext cx="904875" cy="11245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Текст 3"/>
          <p:cNvSpPr txBox="1">
            <a:spLocks/>
          </p:cNvSpPr>
          <p:nvPr/>
        </p:nvSpPr>
        <p:spPr>
          <a:xfrm>
            <a:off x="468024" y="1057091"/>
            <a:ext cx="11329024" cy="159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uk-UA" sz="2800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742623" y="372346"/>
            <a:ext cx="292565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9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9688" algn="r"/>
              </a:tabLst>
            </a:pP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М.КАМ</a:t>
            </a:r>
            <a:r>
              <a:rPr kumimoji="0" lang="en-US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ЯНСЬКЕ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Текст 3"/>
          <p:cNvSpPr txBox="1">
            <a:spLocks/>
          </p:cNvSpPr>
          <p:nvPr/>
        </p:nvSpPr>
        <p:spPr>
          <a:xfrm>
            <a:off x="566670" y="967611"/>
            <a:ext cx="11101604" cy="4193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розвитку муніципальної інфраструктури України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/>
          </a:p>
        </p:txBody>
      </p:sp>
      <p:sp>
        <p:nvSpPr>
          <p:cNvPr id="21" name="Текст 3"/>
          <p:cNvSpPr txBox="1">
            <a:spLocks/>
          </p:cNvSpPr>
          <p:nvPr/>
        </p:nvSpPr>
        <p:spPr>
          <a:xfrm>
            <a:off x="0" y="1519411"/>
            <a:ext cx="12184316" cy="507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ts val="500"/>
              </a:spcBef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2015 року місто Кам’янське приймає участь в Програмі розвитку муніципальної інфраструктури України (ПРМІУ), яка фінансується Європейським інвестиційним банком. Для участі у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ПРМІУ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містом було запропоновано найбільш актуальні інфраструктурні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Мінрегіоном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було проведено 3 етапи конкурсного відбору потенційних кінцевих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бенефіціарів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результатами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 одним із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які увійшли до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 переліку основних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став:</a:t>
            </a:r>
          </a:p>
          <a:p>
            <a:pPr algn="ctr">
              <a:lnSpc>
                <a:spcPct val="85000"/>
              </a:lnSpc>
              <a:spcBef>
                <a:spcPts val="500"/>
              </a:spcBef>
            </a:pP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«Реконструкція </a:t>
            </a: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(термомодернізація) будівель закладів освіти, науки </a:t>
            </a: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спорту, закладів охорони здоров’я та спорту у м. </a:t>
            </a: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Кам’янське».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85000"/>
              </a:lnSpc>
              <a:spcBef>
                <a:spcPts val="500"/>
              </a:spcBef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утеплення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 36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13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15,5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енергоносіїв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34,3 тис. МВт*год,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8,5 тис. т.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baseline="-25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uk-UA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5000"/>
              </a:lnSpc>
              <a:spcBef>
                <a:spcPts val="500"/>
              </a:spcBef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реалізації цього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між Європейським інвестиційним банком, Міністерством регіонального розвитку, будівництва та житлово-комунального господарства України та Кам’янською міською радою було укладено Угоду про співпрацю, відповідно до якої ЄІБ було обрано технічних експертів – компанію «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Gopa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Infra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 партнерстві з компанією «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Eptisa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lnSpc>
                <a:spcPct val="85000"/>
              </a:lnSpc>
              <a:spcBef>
                <a:spcPts val="500"/>
              </a:spcBef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Грім того, для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інвестиційного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ТЕО, місто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отримало грант від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Фінсько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-Українського трастового фонду (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FinlandUkraineTrustFund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НЕФКО та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Фінсько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-Українським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трастовим фондом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тендер, за результатами якого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розробки ТЕО було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обрано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Nomine Consult UAB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партнерстві з компанією «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SWECO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lnSpc>
                <a:spcPct val="85000"/>
              </a:lnSpc>
              <a:spcBef>
                <a:spcPts val="500"/>
              </a:spcBef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теперішній час технічними консультантами НЕФКО та ЄІБ розробляється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інвестиційне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ТЕО, яке включає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довгострокову інвестиційну стратегію (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LTIS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екологічний та соціальний аналіз (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ESMP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оцінку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 та соціального впливу (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ESIA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 реалізації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план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Розроблена документація дасть можливість отримати рішення Мінфіну про погодження обсягу та умов здійснення запозичення та підписати кредитну угоду з Європейським інвестиційним банком. </a:t>
            </a:r>
          </a:p>
          <a:p>
            <a:pPr algn="ctr">
              <a:lnSpc>
                <a:spcPct val="85000"/>
              </a:lnSpc>
              <a:spcBef>
                <a:spcPts val="500"/>
              </a:spcBef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9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5771</TotalTime>
  <Words>864</Words>
  <Application>Microsoft Office PowerPoint</Application>
  <PresentationFormat>Широкоэкранный</PresentationFormat>
  <Paragraphs>171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Угода мерів</dc:title>
  <dc:creator>Яковчук</dc:creator>
  <cp:lastModifiedBy>admin</cp:lastModifiedBy>
  <cp:revision>260</cp:revision>
  <cp:lastPrinted>2020-01-28T11:33:42Z</cp:lastPrinted>
  <dcterms:created xsi:type="dcterms:W3CDTF">2015-09-23T06:24:53Z</dcterms:created>
  <dcterms:modified xsi:type="dcterms:W3CDTF">2020-04-09T07:53:58Z</dcterms:modified>
</cp:coreProperties>
</file>